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4" r:id="rId4"/>
    <p:sldId id="258" r:id="rId5"/>
    <p:sldId id="286" r:id="rId6"/>
    <p:sldId id="259" r:id="rId7"/>
    <p:sldId id="264" r:id="rId8"/>
    <p:sldId id="287" r:id="rId9"/>
    <p:sldId id="284" r:id="rId10"/>
    <p:sldId id="268" r:id="rId11"/>
    <p:sldId id="267" r:id="rId12"/>
    <p:sldId id="269" r:id="rId13"/>
    <p:sldId id="271" r:id="rId14"/>
    <p:sldId id="266" r:id="rId15"/>
    <p:sldId id="263" r:id="rId16"/>
    <p:sldId id="277" r:id="rId17"/>
    <p:sldId id="290" r:id="rId18"/>
    <p:sldId id="289" r:id="rId19"/>
    <p:sldId id="265" r:id="rId20"/>
    <p:sldId id="262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BF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88"/>
    <p:restoredTop sz="78363" autoAdjust="0"/>
  </p:normalViewPr>
  <p:slideViewPr>
    <p:cSldViewPr snapToGrid="0" snapToObjects="1">
      <p:cViewPr varScale="1">
        <p:scale>
          <a:sx n="86" d="100"/>
          <a:sy n="86" d="100"/>
        </p:scale>
        <p:origin x="930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2" d="100"/>
        <a:sy n="152" d="100"/>
      </p:scale>
      <p:origin x="0" y="-77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24444-486A-144C-9ACF-A14BA85D02B5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FF357E-A84E-1B43-888E-98E4E05EEC6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39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tseq.readthedocs.io/en/release_0.11.1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release/bioc/html/edgeR.html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bioconductor.org/packages/release/bioc/html/EBSeq.html" TargetMode="External"/><Relationship Id="rId5" Type="http://schemas.openxmlformats.org/officeDocument/2006/relationships/hyperlink" Target="http://bioconductor.org/packages/release/bioc/html/baySeq.html" TargetMode="External"/><Relationship Id="rId4" Type="http://schemas.openxmlformats.org/officeDocument/2006/relationships/hyperlink" Target="http://bioconductor.org/packages/release/bioc/html/DESeq.html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ubmed/23719378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nature.com/articles/nature12231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6" name="Google Shape;29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1353127-CBFF-8F43-AAD7-D4E065FB6B55}" type="slidenum">
              <a:rPr lang="en-US" altLang="en-US" sz="1200">
                <a:latin typeface="Calibri" charset="0"/>
              </a:rPr>
              <a:pPr eaLnBrk="1" hangingPunct="1"/>
              <a:t>4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861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8814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66640F0-8F0A-2545-8298-EAFB04508D30}" type="slidenum">
              <a:rPr lang="en-US" altLang="en-US" sz="1200">
                <a:latin typeface="Calibri" charset="0"/>
              </a:rPr>
              <a:pPr eaLnBrk="1" hangingPunct="1"/>
              <a:t>6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4334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A1C1A"/>
                </a:solidFill>
                <a:effectLst/>
                <a:latin typeface="IBM Plex Sans" panose="020B0604020202020204" pitchFamily="34" charset="0"/>
              </a:rPr>
              <a:t>The simplest approach to quantifying gene expression by RNA-seq is to count the number of reads that map (i.e. align) to each gene (read count) using programs such as </a:t>
            </a:r>
            <a:r>
              <a:rPr lang="en-US" b="0" i="0" u="none" strike="noStrike" dirty="0" err="1">
                <a:solidFill>
                  <a:srgbClr val="3B6FB6"/>
                </a:solidFill>
                <a:effectLst/>
                <a:latin typeface="IBM Plex Sans" panose="020B0604020202020204" pitchFamily="34" charset="0"/>
                <a:hlinkClick r:id="rId3"/>
              </a:rPr>
              <a:t>HTSeq</a:t>
            </a:r>
            <a:r>
              <a:rPr lang="en-US" b="0" i="0" u="none" strike="noStrike" dirty="0">
                <a:solidFill>
                  <a:srgbClr val="3B6FB6"/>
                </a:solidFill>
                <a:effectLst/>
                <a:latin typeface="IBM Plex Sans" panose="020B0604020202020204" pitchFamily="34" charset="0"/>
                <a:hlinkClick r:id="rId3"/>
              </a:rPr>
              <a:t>-count</a:t>
            </a:r>
            <a:r>
              <a:rPr lang="en-US" b="0" i="0" dirty="0">
                <a:solidFill>
                  <a:srgbClr val="1A1C1A"/>
                </a:solidFill>
                <a:effectLst/>
                <a:latin typeface="IBM Plex Sans" panose="020B0604020202020204" pitchFamily="34" charset="0"/>
              </a:rPr>
              <a:t>. </a:t>
            </a:r>
          </a:p>
          <a:p>
            <a:pPr algn="l"/>
            <a:r>
              <a:rPr lang="en-US" b="0" i="0" dirty="0">
                <a:solidFill>
                  <a:srgbClr val="1A1C1A"/>
                </a:solidFill>
                <a:effectLst/>
                <a:latin typeface="IBM Plex Sans" panose="020B0604020202020204" pitchFamily="34" charset="0"/>
              </a:rPr>
              <a:t>This gene-level quantification approach </a:t>
            </a:r>
            <a:r>
              <a:rPr lang="en-US" b="0" i="0" dirty="0" err="1">
                <a:solidFill>
                  <a:srgbClr val="1A1C1A"/>
                </a:solidFill>
                <a:effectLst/>
                <a:latin typeface="IBM Plex Sans" panose="020B0604020202020204" pitchFamily="34" charset="0"/>
              </a:rPr>
              <a:t>utilises</a:t>
            </a:r>
            <a:r>
              <a:rPr lang="en-US" b="0" i="0" dirty="0">
                <a:solidFill>
                  <a:srgbClr val="1A1C1A"/>
                </a:solidFill>
                <a:effectLst/>
                <a:latin typeface="IBM Plex Sans" panose="020B0604020202020204" pitchFamily="34" charset="0"/>
              </a:rPr>
              <a:t> a </a:t>
            </a:r>
            <a:r>
              <a:rPr lang="en-US" b="1" i="0" dirty="0">
                <a:solidFill>
                  <a:srgbClr val="1A1C1A"/>
                </a:solidFill>
                <a:effectLst/>
                <a:latin typeface="IBM Plex Sans" panose="020B0604020202020204" pitchFamily="34" charset="0"/>
              </a:rPr>
              <a:t>gene transfer format</a:t>
            </a:r>
            <a:r>
              <a:rPr lang="en-US" b="0" i="0" dirty="0">
                <a:solidFill>
                  <a:srgbClr val="1A1C1A"/>
                </a:solidFill>
                <a:effectLst/>
                <a:latin typeface="IBM Plex Sans" panose="020B0604020202020204" pitchFamily="34" charset="0"/>
              </a:rPr>
              <a:t> (GTF) file containing gene models, with each model representing the structure of transcripts produced by a given gene.</a:t>
            </a:r>
          </a:p>
          <a:p>
            <a:pPr algn="l"/>
            <a:endParaRPr lang="en-US" b="0" i="0" dirty="0">
              <a:solidFill>
                <a:srgbClr val="1A1C1A"/>
              </a:solidFill>
              <a:effectLst/>
              <a:latin typeface="IBM Plex Sans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1A1C1A"/>
                </a:solidFill>
                <a:effectLst/>
                <a:latin typeface="IBM Plex Sans" panose="020B0604020202020204" pitchFamily="34" charset="0"/>
              </a:rPr>
              <a:t>Raw read counts are affected by factors such as transcript length (longer transcripts have higher read counts, at the same expression level) and total number of reads. </a:t>
            </a:r>
          </a:p>
          <a:p>
            <a:pPr algn="l"/>
            <a:r>
              <a:rPr lang="en-US" b="0" i="0" dirty="0">
                <a:solidFill>
                  <a:srgbClr val="1A1C1A"/>
                </a:solidFill>
                <a:effectLst/>
                <a:latin typeface="IBM Plex Sans" panose="020B0604020202020204" pitchFamily="34" charset="0"/>
              </a:rPr>
              <a:t>Thus, if we want to compare expression levels between samples, we need to </a:t>
            </a:r>
            <a:r>
              <a:rPr lang="en-US" b="0" i="0" dirty="0" err="1">
                <a:solidFill>
                  <a:srgbClr val="1A1C1A"/>
                </a:solidFill>
                <a:effectLst/>
                <a:latin typeface="IBM Plex Sans" panose="020B0604020202020204" pitchFamily="34" charset="0"/>
              </a:rPr>
              <a:t>normalise</a:t>
            </a:r>
            <a:r>
              <a:rPr lang="en-US" b="0" i="0" dirty="0">
                <a:solidFill>
                  <a:srgbClr val="1A1C1A"/>
                </a:solidFill>
                <a:effectLst/>
                <a:latin typeface="IBM Plex Sans" panose="020B0604020202020204" pitchFamily="34" charset="0"/>
              </a:rPr>
              <a:t> the raw read counts. </a:t>
            </a:r>
          </a:p>
          <a:p>
            <a:pPr algn="l"/>
            <a:r>
              <a:rPr lang="en-US" b="0" i="0" dirty="0">
                <a:solidFill>
                  <a:srgbClr val="1A1C1A"/>
                </a:solidFill>
                <a:effectLst/>
                <a:latin typeface="IBM Plex Sans" panose="020B0604020202020204" pitchFamily="34" charset="0"/>
              </a:rPr>
              <a:t>The measure </a:t>
            </a:r>
            <a:r>
              <a:rPr lang="en-US" b="1" i="0" dirty="0">
                <a:solidFill>
                  <a:srgbClr val="1A1C1A"/>
                </a:solidFill>
                <a:effectLst/>
                <a:latin typeface="IBM Plex Sans" panose="020B0604020202020204" pitchFamily="34" charset="0"/>
              </a:rPr>
              <a:t>RPKM</a:t>
            </a:r>
            <a:r>
              <a:rPr lang="en-US" b="0" i="0" dirty="0">
                <a:solidFill>
                  <a:srgbClr val="1A1C1A"/>
                </a:solidFill>
                <a:effectLst/>
                <a:latin typeface="IBM Plex Sans" panose="020B0604020202020204" pitchFamily="34" charset="0"/>
              </a:rPr>
              <a:t> (reads per kilobase of exon model per million reads) and its derivative </a:t>
            </a:r>
            <a:r>
              <a:rPr lang="en-US" b="1" i="0" dirty="0">
                <a:solidFill>
                  <a:srgbClr val="1A1C1A"/>
                </a:solidFill>
                <a:effectLst/>
                <a:latin typeface="IBM Plex Sans" panose="020B0604020202020204" pitchFamily="34" charset="0"/>
              </a:rPr>
              <a:t>FPKM</a:t>
            </a:r>
            <a:r>
              <a:rPr lang="en-US" b="0" i="0" dirty="0">
                <a:solidFill>
                  <a:srgbClr val="1A1C1A"/>
                </a:solidFill>
                <a:effectLst/>
                <a:latin typeface="IBM Plex Sans" panose="020B0604020202020204" pitchFamily="34" charset="0"/>
              </a:rPr>
              <a:t> (fragments per kilobase of exon model per million reads mapped) account for both gene length and library size effects</a:t>
            </a:r>
          </a:p>
          <a:p>
            <a:pPr algn="l"/>
            <a:r>
              <a:rPr lang="en-US" b="0" i="0" dirty="0">
                <a:solidFill>
                  <a:srgbClr val="1A1C1A"/>
                </a:solidFill>
                <a:effectLst/>
                <a:latin typeface="IBM Plex Sans" panose="020B0604020202020204" pitchFamily="34" charset="0"/>
              </a:rPr>
              <a:t>Correcting for gene length is not necessary when comparing changes in gene expression within the same gene across samples. </a:t>
            </a:r>
          </a:p>
          <a:p>
            <a:pPr algn="l"/>
            <a:r>
              <a:rPr lang="en-US" b="0" i="0" dirty="0">
                <a:solidFill>
                  <a:srgbClr val="1A1C1A"/>
                </a:solidFill>
                <a:effectLst/>
                <a:latin typeface="IBM Plex Sans" panose="020B0604020202020204" pitchFamily="34" charset="0"/>
              </a:rPr>
              <a:t>However, it is necessary for correctly ranking gene expression levels within the sample to account for the fact that longer genes accumulate more reads (at the same expression level)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F357E-A84E-1B43-888E-98E4E05EEC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42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Y" dirty="0" err="1"/>
              <a:t>First</a:t>
            </a:r>
            <a:r>
              <a:rPr lang="es-UY" dirty="0"/>
              <a:t> </a:t>
            </a:r>
            <a:r>
              <a:rPr lang="es-UY" dirty="0" err="1"/>
              <a:t>graph</a:t>
            </a:r>
            <a:r>
              <a:rPr lang="es-UY" dirty="0"/>
              <a:t> </a:t>
            </a:r>
            <a:r>
              <a:rPr lang="es-UY" dirty="0" err="1"/>
              <a:t>with</a:t>
            </a:r>
            <a:r>
              <a:rPr lang="es-UY" dirty="0"/>
              <a:t> </a:t>
            </a:r>
            <a:r>
              <a:rPr lang="es-UY" dirty="0" err="1"/>
              <a:t>transcripts</a:t>
            </a:r>
            <a:r>
              <a:rPr lang="es-UY" dirty="0"/>
              <a:t> in </a:t>
            </a:r>
            <a:r>
              <a:rPr lang="es-UY" dirty="0" err="1"/>
              <a:t>the</a:t>
            </a:r>
            <a:r>
              <a:rPr lang="es-UY" dirty="0"/>
              <a:t> </a:t>
            </a:r>
            <a:r>
              <a:rPr lang="es-UY" dirty="0" err="1"/>
              <a:t>transcriptome</a:t>
            </a:r>
            <a:endParaRPr lang="es-UY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F357E-A84E-1B43-888E-98E4E05EEC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40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Differential expression analysis means taking the </a:t>
            </a:r>
            <a:r>
              <a:rPr lang="en-US" b="0" i="0" dirty="0" err="1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normalised</a:t>
            </a:r>
            <a:r>
              <a:rPr lang="en-US" b="0" i="0" dirty="0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 read count data and performing statistical analysis to discover quantitative changes in expression levels between experimental groups.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For example, we use statistical testing to decide whether, for a given gene, an observed difference in read counts is significant, that is,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whether it is greater than what would be expected just due to natural random variation.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1A1C1A"/>
              </a:solidFill>
              <a:effectLst/>
              <a:latin typeface="IBM Plex Sans" panose="020B050305020300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There are different methods for differential expression analysis such as </a:t>
            </a:r>
            <a:r>
              <a:rPr lang="en-US" b="0" i="0" u="none" strike="noStrike" dirty="0" err="1">
                <a:solidFill>
                  <a:srgbClr val="3B6FB6"/>
                </a:solidFill>
                <a:effectLst/>
                <a:latin typeface="IBM Plex Sans" panose="020B0503050203000203" pitchFamily="34" charset="0"/>
                <a:hlinkClick r:id="rId3"/>
              </a:rPr>
              <a:t>edgeR</a:t>
            </a:r>
            <a:r>
              <a:rPr lang="en-US" b="0" i="0" dirty="0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 and </a:t>
            </a:r>
            <a:r>
              <a:rPr lang="en-US" b="0" i="0" u="none" strike="noStrike" dirty="0" err="1">
                <a:solidFill>
                  <a:srgbClr val="3B6FB6"/>
                </a:solidFill>
                <a:effectLst/>
                <a:latin typeface="IBM Plex Sans" panose="020B0503050203000203" pitchFamily="34" charset="0"/>
                <a:hlinkClick r:id="rId4"/>
              </a:rPr>
              <a:t>DESeq</a:t>
            </a:r>
            <a:r>
              <a:rPr lang="en-US" b="0" i="0" dirty="0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 based on negative binomial (NB) distributions or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dirty="0" err="1">
                <a:solidFill>
                  <a:srgbClr val="3B6FB6"/>
                </a:solidFill>
                <a:effectLst/>
                <a:latin typeface="IBM Plex Sans" panose="020B0503050203000203" pitchFamily="34" charset="0"/>
                <a:hlinkClick r:id="rId5"/>
              </a:rPr>
              <a:t>baySeq</a:t>
            </a:r>
            <a:r>
              <a:rPr lang="en-US" b="0" i="0" dirty="0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 and </a:t>
            </a:r>
            <a:r>
              <a:rPr lang="en-US" b="0" i="0" u="none" strike="noStrike" dirty="0" err="1">
                <a:solidFill>
                  <a:srgbClr val="3B6FB6"/>
                </a:solidFill>
                <a:effectLst/>
                <a:latin typeface="IBM Plex Sans" panose="020B0503050203000203" pitchFamily="34" charset="0"/>
                <a:hlinkClick r:id="rId6"/>
              </a:rPr>
              <a:t>EBSeq</a:t>
            </a:r>
            <a:r>
              <a:rPr lang="en-US" b="0" i="0" dirty="0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 which are Bayesian approaches based on a negative binomial model.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It is important to consider the experimental design when choosing an analysis method.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1A1C1A"/>
              </a:solidFill>
              <a:effectLst/>
              <a:latin typeface="IBM Plex Sans" panose="020B050305020300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Sleuth takes </a:t>
            </a:r>
            <a:r>
              <a:rPr lang="en-US" b="0" i="0" dirty="0" err="1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kallisto</a:t>
            </a:r>
            <a:r>
              <a:rPr lang="en-US" b="0" i="0" dirty="0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 output and determine in each case if the difference between 2 conditions is statistically significant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For this it considers both the fold change, (that is the quantity of changes between the two conditions) and the </a:t>
            </a:r>
            <a:r>
              <a:rPr lang="en-US" b="0" i="0" dirty="0" err="1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pvalue</a:t>
            </a:r>
            <a:r>
              <a:rPr lang="en-US" b="0" i="0" dirty="0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 allowing to filter only those genes that show differences over or below </a:t>
            </a:r>
            <a:r>
              <a:rPr lang="en-US" b="0" i="0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a threshold.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1A1C1A"/>
              </a:solidFill>
              <a:effectLst/>
              <a:latin typeface="IBM Plex Sans" panose="020B050305020300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1A1C1A"/>
              </a:solidFill>
              <a:effectLst/>
              <a:latin typeface="IBM Plex Sans" panose="020B050305020300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1A1C1A"/>
              </a:solidFill>
              <a:effectLst/>
              <a:latin typeface="IBM Plex Sans" panose="020B050305020300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While some of the differential expression tools can only perform pair-wise comparison,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others such as </a:t>
            </a:r>
            <a:r>
              <a:rPr lang="en-US" b="0" i="0" dirty="0" err="1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edgeR</a:t>
            </a:r>
            <a:r>
              <a:rPr lang="en-US" b="0" i="0" dirty="0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, </a:t>
            </a:r>
            <a:r>
              <a:rPr lang="en-US" b="0" i="0" dirty="0" err="1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limma-voom</a:t>
            </a:r>
            <a:r>
              <a:rPr lang="en-US" b="0" i="0" dirty="0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, </a:t>
            </a:r>
            <a:r>
              <a:rPr lang="en-US" b="0" i="0" dirty="0" err="1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DESeq</a:t>
            </a:r>
            <a:r>
              <a:rPr lang="en-US" b="0" i="0" dirty="0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 and </a:t>
            </a:r>
            <a:r>
              <a:rPr lang="en-US" b="0" i="0" dirty="0" err="1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maSigPro</a:t>
            </a:r>
            <a:r>
              <a:rPr lang="en-US" b="0" i="0" dirty="0">
                <a:solidFill>
                  <a:srgbClr val="1A1C1A"/>
                </a:solidFill>
                <a:effectLst/>
                <a:latin typeface="IBM Plex Sans" panose="020B0503050203000203" pitchFamily="34" charset="0"/>
              </a:rPr>
              <a:t> can perform multiple comparisons.</a:t>
            </a:r>
            <a:endParaRPr dirty="0"/>
          </a:p>
        </p:txBody>
      </p:sp>
      <p:sp>
        <p:nvSpPr>
          <p:cNvPr id="279" name="Google Shape;27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Differences in the median values between replicates. </a:t>
            </a:r>
          </a:p>
          <a:p>
            <a:r>
              <a:rPr lang="en-US" dirty="0"/>
              <a:t>Variance between replicates can tell if the replicate values are different.  </a:t>
            </a:r>
          </a:p>
          <a:p>
            <a:r>
              <a:rPr lang="en-US" dirty="0"/>
              <a:t>DE software work on counts…</a:t>
            </a:r>
          </a:p>
          <a:p>
            <a:r>
              <a:rPr lang="en-US" dirty="0"/>
              <a:t>Size of the difference in comparison to the variance that tells if significant or not. </a:t>
            </a:r>
          </a:p>
          <a:p>
            <a:r>
              <a:rPr lang="en-US" dirty="0"/>
              <a:t>If diff large but variance also large, it might not be significant.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F357E-A84E-1B43-888E-98E4E05EEC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43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In this module we will address the effect of vector transmission on gene expression of the malaria parasite.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Figure 1A shows the malaria life cycle, the red part highlighting the mosquito stage.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Figure 1B shows the difference in virulence, measured by blood parasitemia, between mosquito-transmitted and serially blood passaged parasites.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Is the transcriptome of a mosquito-transmitted parasite different from one which has not passed through a mosquito?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key reason for asking this question is that parasites which are transmitted by mosquito are less virulent in mice than those which are serially blood passaged in the laboratory.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While mosquito transmitted and serially blood passaged parasites have exactly the same set of genes, perhaps they are using those genes differently.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data in this exercise, as well as figures 1B and 1C are taken from </a:t>
            </a:r>
            <a:r>
              <a:rPr lang="en-US" b="0" i="0" u="none" strike="noStrike" dirty="0">
                <a:effectLst/>
                <a:latin typeface="-apple-system"/>
                <a:hlinkClick r:id="rId3"/>
              </a:rPr>
              <a:t>Spence et al. (2013).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, published by Springer Nature [</a:t>
            </a:r>
            <a:r>
              <a:rPr lang="en-US" b="0" i="0" u="none" strike="noStrike" dirty="0">
                <a:effectLst/>
                <a:latin typeface="-apple-system"/>
                <a:hlinkClick r:id="rId4"/>
              </a:rPr>
              <a:t>https://www.nature.com/articles/nature12231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]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F357E-A84E-1B43-888E-98E4E05EEC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51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1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94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89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44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02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6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0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48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9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01A9A-9DA6-8749-86B6-45024B162B89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4F11C-CD98-B24A-825B-9216789552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68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ncbi.nlm.nih.gov/pubmed/23719378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bioconductor.org/packages/release/bioc/html/DESeq2.html" TargetMode="External"/><Relationship Id="rId13" Type="http://schemas.openxmlformats.org/officeDocument/2006/relationships/hyperlink" Target="https://doi.org/10.1038/nrg3068" TargetMode="External"/><Relationship Id="rId3" Type="http://schemas.openxmlformats.org/officeDocument/2006/relationships/hyperlink" Target="http://www.rna-seqblog.com/" TargetMode="External"/><Relationship Id="rId7" Type="http://schemas.openxmlformats.org/officeDocument/2006/relationships/hyperlink" Target="https://github.com/alyssafrazee/ballgown" TargetMode="External"/><Relationship Id="rId12" Type="http://schemas.openxmlformats.org/officeDocument/2006/relationships/hyperlink" Target="http://pachterlab.github.io/sleuth/" TargetMode="External"/><Relationship Id="rId2" Type="http://schemas.openxmlformats.org/officeDocument/2006/relationships/notesSlide" Target="../notesSlides/notesSlide10.xml"/><Relationship Id="rId16" Type="http://schemas.openxmlformats.org/officeDocument/2006/relationships/hyperlink" Target="https://doi.org/10.1038/s41576-021-00326-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cb.jhu.edu/software/stringtie/" TargetMode="External"/><Relationship Id="rId11" Type="http://schemas.openxmlformats.org/officeDocument/2006/relationships/hyperlink" Target="https://pachterlab.github.io/kallisto/" TargetMode="External"/><Relationship Id="rId5" Type="http://schemas.openxmlformats.org/officeDocument/2006/relationships/hyperlink" Target="https://daehwankimlab.github.io/hisat2/" TargetMode="External"/><Relationship Id="rId15" Type="http://schemas.openxmlformats.org/officeDocument/2006/relationships/hyperlink" Target="https://doi.org/10.1038/s41576-019-0150-2" TargetMode="External"/><Relationship Id="rId10" Type="http://schemas.openxmlformats.org/officeDocument/2006/relationships/hyperlink" Target="http://bioconductor.org/packages/release/bioc/html/limma.html" TargetMode="External"/><Relationship Id="rId4" Type="http://schemas.openxmlformats.org/officeDocument/2006/relationships/hyperlink" Target="https://www.ncbi.nlm.nih.gov/pubmed/27560171" TargetMode="External"/><Relationship Id="rId9" Type="http://schemas.openxmlformats.org/officeDocument/2006/relationships/hyperlink" Target="https://bioconductor.org/packages/release/bioc/html/edgeR.html" TargetMode="External"/><Relationship Id="rId14" Type="http://schemas.openxmlformats.org/officeDocument/2006/relationships/hyperlink" Target="https://doi.org/10.1038/nprot.2016.09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286174C-AC17-4805-BA06-AA601FB7B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478" y="287137"/>
            <a:ext cx="10259439" cy="4326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5216" y="3133890"/>
            <a:ext cx="10435244" cy="2387600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en-US" b="1" dirty="0"/>
              <a:t>Module 6</a:t>
            </a:r>
            <a:br>
              <a:rPr lang="en-US" altLang="en-US" b="1" dirty="0"/>
            </a:br>
            <a:r>
              <a:rPr lang="en-US" altLang="en-US" b="1" dirty="0"/>
              <a:t>Transcriptome analysis using RNA-seq</a:t>
            </a:r>
            <a:endParaRPr lang="en-US" b="1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556460" y="5660967"/>
            <a:ext cx="9144000" cy="827116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/>
              <a:t>Pepe Tort &amp; </a:t>
            </a:r>
            <a:r>
              <a:rPr lang="en-US" dirty="0" err="1"/>
              <a:t>Flor</a:t>
            </a:r>
            <a:r>
              <a:rPr lang="en-US" dirty="0"/>
              <a:t> Diaz-</a:t>
            </a:r>
            <a:r>
              <a:rPr lang="en-US" dirty="0" err="1"/>
              <a:t>Viraque</a:t>
            </a:r>
            <a:r>
              <a:rPr lang="en-US" dirty="0"/>
              <a:t> </a:t>
            </a:r>
          </a:p>
          <a:p>
            <a:pPr algn="r"/>
            <a:r>
              <a:rPr lang="en-US" dirty="0" err="1"/>
              <a:t>FMed-Udelar</a:t>
            </a:r>
            <a:r>
              <a:rPr lang="en-US" dirty="0"/>
              <a:t> &amp; </a:t>
            </a:r>
            <a:r>
              <a:rPr lang="en-US" dirty="0" err="1"/>
              <a:t>IPasteur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286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0" name="Picture 20" descr="Word sort Images, Stock Photos &amp;amp; Vectors | Shutterstock">
            <a:extLst>
              <a:ext uri="{FF2B5EF4-FFF2-40B4-BE49-F238E27FC236}">
                <a16:creationId xmlns:a16="http://schemas.microsoft.com/office/drawing/2014/main" id="{791CBF8E-1CCD-4CD5-B7AF-6CDF6DB910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56" b="7224"/>
          <a:stretch/>
        </p:blipFill>
        <p:spPr bwMode="auto">
          <a:xfrm>
            <a:off x="9834022" y="4185202"/>
            <a:ext cx="1570009" cy="115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arcador de contenido 13">
            <a:extLst>
              <a:ext uri="{FF2B5EF4-FFF2-40B4-BE49-F238E27FC236}">
                <a16:creationId xmlns:a16="http://schemas.microsoft.com/office/drawing/2014/main" id="{41A864B4-5254-4F87-9D3C-85A5E001C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9314" y="1978543"/>
            <a:ext cx="6177951" cy="4351338"/>
          </a:xfrm>
        </p:spPr>
        <p:txBody>
          <a:bodyPr>
            <a:normAutofit/>
          </a:bodyPr>
          <a:lstStyle/>
          <a:p>
            <a:r>
              <a:rPr lang="es-UY" sz="2400" dirty="0" err="1"/>
              <a:t>Steps</a:t>
            </a:r>
            <a:r>
              <a:rPr lang="es-UY" sz="2400" dirty="0"/>
              <a:t> </a:t>
            </a:r>
          </a:p>
          <a:p>
            <a:endParaRPr lang="es-UY" sz="2400" dirty="0"/>
          </a:p>
          <a:p>
            <a:pPr lvl="1"/>
            <a:r>
              <a:rPr lang="es-UY" sz="1600" i="1" dirty="0" err="1"/>
              <a:t>index</a:t>
            </a:r>
            <a:r>
              <a:rPr lang="es-UY" sz="1600" i="1" dirty="0"/>
              <a:t> ref.</a:t>
            </a:r>
          </a:p>
          <a:p>
            <a:pPr lvl="1"/>
            <a:endParaRPr lang="es-UY" sz="1600" i="1" dirty="0"/>
          </a:p>
          <a:p>
            <a:pPr lvl="1"/>
            <a:r>
              <a:rPr lang="es-UY" sz="1600" i="1" dirty="0" err="1"/>
              <a:t>Map</a:t>
            </a:r>
            <a:r>
              <a:rPr lang="es-UY" sz="1600" i="1" dirty="0"/>
              <a:t> </a:t>
            </a:r>
            <a:r>
              <a:rPr lang="es-UY" sz="1600" i="1" dirty="0" err="1"/>
              <a:t>reads</a:t>
            </a:r>
            <a:r>
              <a:rPr lang="es-UY" sz="1600" i="1" dirty="0"/>
              <a:t> 2 </a:t>
            </a:r>
            <a:r>
              <a:rPr lang="es-UY" sz="1600" i="1" dirty="0" err="1"/>
              <a:t>ref</a:t>
            </a:r>
            <a:endParaRPr lang="es-UY" sz="1600" i="1" dirty="0"/>
          </a:p>
          <a:p>
            <a:pPr lvl="1"/>
            <a:endParaRPr lang="es-UY" sz="1600" i="1" dirty="0"/>
          </a:p>
          <a:p>
            <a:pPr lvl="1"/>
            <a:r>
              <a:rPr lang="es-UY" sz="1600" i="1" dirty="0" err="1"/>
              <a:t>Convert</a:t>
            </a:r>
            <a:r>
              <a:rPr lang="es-UY" sz="1600" i="1" dirty="0"/>
              <a:t> </a:t>
            </a:r>
            <a:r>
              <a:rPr lang="es-UY" sz="1600" i="1" dirty="0" err="1"/>
              <a:t>mapping</a:t>
            </a:r>
            <a:r>
              <a:rPr lang="es-UY" sz="1600" i="1" dirty="0"/>
              <a:t> data </a:t>
            </a:r>
          </a:p>
          <a:p>
            <a:pPr lvl="1"/>
            <a:endParaRPr lang="es-UY" sz="1600" i="1" dirty="0"/>
          </a:p>
          <a:p>
            <a:pPr lvl="1"/>
            <a:r>
              <a:rPr lang="es-UY" sz="1600" i="1" dirty="0" err="1"/>
              <a:t>Sort</a:t>
            </a:r>
            <a:r>
              <a:rPr lang="es-UY" sz="1600" i="1" dirty="0"/>
              <a:t> &amp; </a:t>
            </a:r>
            <a:r>
              <a:rPr lang="es-UY" sz="1600" i="1" dirty="0" err="1"/>
              <a:t>Index</a:t>
            </a:r>
            <a:r>
              <a:rPr lang="es-UY" sz="1600" i="1" dirty="0"/>
              <a:t> </a:t>
            </a:r>
            <a:r>
              <a:rPr lang="es-UY" sz="1600" i="1" dirty="0" err="1"/>
              <a:t>mapped</a:t>
            </a:r>
            <a:endParaRPr lang="es-UY" sz="1600" i="1" dirty="0"/>
          </a:p>
          <a:p>
            <a:pPr lvl="1"/>
            <a:endParaRPr lang="es-UY" sz="1600" i="1" dirty="0"/>
          </a:p>
          <a:p>
            <a:pPr lvl="1"/>
            <a:r>
              <a:rPr lang="es-UY" sz="1600" i="1" dirty="0" err="1"/>
              <a:t>visualize</a:t>
            </a:r>
            <a:endParaRPr lang="es-UY" sz="16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188" y="393820"/>
            <a:ext cx="10515600" cy="1325563"/>
          </a:xfr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+mj-lt"/>
                <a:ea typeface="+mn-ea"/>
                <a:cs typeface="+mn-cs"/>
              </a:rPr>
              <a:t>Mapping RNA-</a:t>
            </a:r>
            <a:r>
              <a:rPr lang="en-US" sz="3600" b="1" dirty="0" err="1">
                <a:solidFill>
                  <a:schemeClr val="accent6"/>
                </a:solidFill>
                <a:latin typeface="+mj-lt"/>
                <a:ea typeface="+mn-ea"/>
                <a:cs typeface="+mn-cs"/>
              </a:rPr>
              <a:t>seq</a:t>
            </a:r>
            <a:r>
              <a:rPr lang="en-US" sz="3600" b="1" dirty="0">
                <a:solidFill>
                  <a:schemeClr val="accent6"/>
                </a:solidFill>
                <a:latin typeface="+mj-lt"/>
                <a:ea typeface="+mn-ea"/>
                <a:cs typeface="+mn-cs"/>
              </a:rPr>
              <a:t> reads to the genome (HISAT2)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2485" y="1620940"/>
            <a:ext cx="4251385" cy="4351338"/>
          </a:xfrm>
        </p:spPr>
        <p:txBody>
          <a:bodyPr>
            <a:normAutofit/>
          </a:bodyPr>
          <a:lstStyle/>
          <a:p>
            <a:r>
              <a:rPr lang="en-US" sz="1800" dirty="0"/>
              <a:t>Eukaryotic genes have introns, which are not present in mature mRNA so special (splice aware) mapping algorithms are required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70C0"/>
                </a:solidFill>
              </a:rPr>
              <a:t>HISAT2</a:t>
            </a:r>
            <a:r>
              <a:rPr lang="en-US" sz="1800" dirty="0"/>
              <a:t> is only one such algorithm, but is accurate, fast and easy to use</a:t>
            </a:r>
          </a:p>
          <a:p>
            <a:endParaRPr lang="en-US" sz="18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endParaRPr lang="en-US" sz="180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F89FC31-7D7D-4D3A-982A-B52D48651AFA}"/>
              </a:ext>
            </a:extLst>
          </p:cNvPr>
          <p:cNvGrpSpPr/>
          <p:nvPr/>
        </p:nvGrpSpPr>
        <p:grpSpPr>
          <a:xfrm>
            <a:off x="9758454" y="500332"/>
            <a:ext cx="1162498" cy="991948"/>
            <a:chOff x="9758454" y="500332"/>
            <a:chExt cx="1162498" cy="991948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1AF53C9F-05CA-438A-9E81-D86194D486C8}"/>
                </a:ext>
              </a:extLst>
            </p:cNvPr>
            <p:cNvGrpSpPr/>
            <p:nvPr/>
          </p:nvGrpSpPr>
          <p:grpSpPr>
            <a:xfrm>
              <a:off x="9929004" y="500332"/>
              <a:ext cx="991948" cy="991948"/>
              <a:chOff x="9929004" y="500332"/>
              <a:chExt cx="991948" cy="991948"/>
            </a:xfrm>
          </p:grpSpPr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A94D5163-FC1E-43CD-81A6-D5BD961D8C3E}"/>
                  </a:ext>
                </a:extLst>
              </p:cNvPr>
              <p:cNvSpPr/>
              <p:nvPr/>
            </p:nvSpPr>
            <p:spPr>
              <a:xfrm>
                <a:off x="9929004" y="500332"/>
                <a:ext cx="991948" cy="991948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1F52D9E6-3C5B-4652-892F-96D4480BA7B5}"/>
                  </a:ext>
                </a:extLst>
              </p:cNvPr>
              <p:cNvSpPr/>
              <p:nvPr/>
            </p:nvSpPr>
            <p:spPr>
              <a:xfrm>
                <a:off x="10256812" y="672860"/>
                <a:ext cx="655514" cy="655514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9465DA70-73B3-4E43-905A-D4BABB680D36}"/>
                  </a:ext>
                </a:extLst>
              </p:cNvPr>
              <p:cNvSpPr/>
              <p:nvPr/>
            </p:nvSpPr>
            <p:spPr>
              <a:xfrm>
                <a:off x="10501227" y="802256"/>
                <a:ext cx="419725" cy="419725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F25AAC26-34E1-4F9D-B36B-99F1D270E9CF}"/>
                </a:ext>
              </a:extLst>
            </p:cNvPr>
            <p:cNvSpPr txBox="1"/>
            <p:nvPr/>
          </p:nvSpPr>
          <p:spPr>
            <a:xfrm>
              <a:off x="9758454" y="828133"/>
              <a:ext cx="11624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UY" sz="1600" dirty="0">
                  <a:solidFill>
                    <a:srgbClr val="8ABF55"/>
                  </a:solidFill>
                  <a:latin typeface="Arial Rounded MT Bold" panose="020F0704030504030204" pitchFamily="34" charset="0"/>
                </a:rPr>
                <a:t>WWPG 22</a:t>
              </a:r>
            </a:p>
          </p:txBody>
        </p:sp>
      </p:grpSp>
      <p:pic>
        <p:nvPicPr>
          <p:cNvPr id="20484" name="Picture 4" descr="Alignment with STAR | Introduction to RNA-Seq using high-performance  computing - ARCHIVED">
            <a:extLst>
              <a:ext uri="{FF2B5EF4-FFF2-40B4-BE49-F238E27FC236}">
                <a16:creationId xmlns:a16="http://schemas.microsoft.com/office/drawing/2014/main" id="{5EF9489C-B02C-418D-8FA7-76A02A975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259" y="3858905"/>
            <a:ext cx="2819939" cy="232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0A2F2727-B7F6-46AD-9CA8-FB272396EA9B}"/>
              </a:ext>
            </a:extLst>
          </p:cNvPr>
          <p:cNvSpPr txBox="1"/>
          <p:nvPr/>
        </p:nvSpPr>
        <p:spPr>
          <a:xfrm>
            <a:off x="407598" y="6329881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0238" indent="-517525">
              <a:buClr>
                <a:schemeClr val="accent6"/>
              </a:buClr>
              <a:buFont typeface="Calibri" panose="020F0502020204030204" pitchFamily="34" charset="0"/>
              <a:buChar char="②"/>
            </a:pPr>
            <a:r>
              <a:rPr lang="en-US" sz="1800" dirty="0"/>
              <a:t>Mapping to the genome (</a:t>
            </a:r>
            <a:r>
              <a:rPr lang="en-US" sz="1800" i="1" dirty="0"/>
              <a:t>HISAT2</a:t>
            </a:r>
            <a:r>
              <a:rPr lang="en-US" sz="1800" dirty="0"/>
              <a:t> and </a:t>
            </a:r>
            <a:r>
              <a:rPr lang="en-US" sz="1800" i="1" dirty="0"/>
              <a:t>Artemis</a:t>
            </a:r>
            <a:r>
              <a:rPr lang="en-US" sz="1800" dirty="0"/>
              <a:t>)</a:t>
            </a:r>
          </a:p>
        </p:txBody>
      </p:sp>
      <p:pic>
        <p:nvPicPr>
          <p:cNvPr id="20498" name="Picture 18" descr="bitcoin to fiat currency | crypto to fiat currency | how to convert bitcoin to fiat currency">
            <a:extLst>
              <a:ext uri="{FF2B5EF4-FFF2-40B4-BE49-F238E27FC236}">
                <a16:creationId xmlns:a16="http://schemas.microsoft.com/office/drawing/2014/main" id="{881D1617-E0C2-4949-9B01-A65C0AF205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6" t="45516" r="33914" b="10510"/>
          <a:stretch/>
        </p:blipFill>
        <p:spPr bwMode="auto">
          <a:xfrm>
            <a:off x="9083518" y="3424600"/>
            <a:ext cx="1570010" cy="119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Los mejores tips para armar un rompecabezas - Full Rompecabezas">
            <a:extLst>
              <a:ext uri="{FF2B5EF4-FFF2-40B4-BE49-F238E27FC236}">
                <a16:creationId xmlns:a16="http://schemas.microsoft.com/office/drawing/2014/main" id="{97A4C61D-3B86-4FD7-A59B-3EB3244B8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8" r="10171"/>
          <a:stretch/>
        </p:blipFill>
        <p:spPr bwMode="auto">
          <a:xfrm>
            <a:off x="8264013" y="2563480"/>
            <a:ext cx="1570009" cy="115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10 Steps to creating your book&amp;#39;s index - Just Write Books">
            <a:extLst>
              <a:ext uri="{FF2B5EF4-FFF2-40B4-BE49-F238E27FC236}">
                <a16:creationId xmlns:a16="http://schemas.microsoft.com/office/drawing/2014/main" id="{0CCD5128-5F58-409F-B112-BEAB46D7C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5" t="16534" r="9106" b="24673"/>
          <a:stretch/>
        </p:blipFill>
        <p:spPr bwMode="auto">
          <a:xfrm>
            <a:off x="7556642" y="1719383"/>
            <a:ext cx="1570009" cy="113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36D3994D-9D81-4480-9809-CCB015D68E0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038" y="5254128"/>
            <a:ext cx="1679275" cy="101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35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>
                <a:solidFill>
                  <a:schemeClr val="accent6"/>
                </a:solidFill>
                <a:ea typeface="+mn-ea"/>
                <a:cs typeface="+mn-cs"/>
              </a:rPr>
              <a:t>Visualizing on Artemis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525838"/>
            <a:ext cx="10058400" cy="3152964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1B72AF09-FD0B-4474-97AB-7712CC19678B}"/>
              </a:ext>
            </a:extLst>
          </p:cNvPr>
          <p:cNvGrpSpPr/>
          <p:nvPr/>
        </p:nvGrpSpPr>
        <p:grpSpPr>
          <a:xfrm>
            <a:off x="9758454" y="500332"/>
            <a:ext cx="1162498" cy="991948"/>
            <a:chOff x="9758454" y="500332"/>
            <a:chExt cx="1162498" cy="991948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0BA512BF-0A85-4093-8462-157239A7418C}"/>
                </a:ext>
              </a:extLst>
            </p:cNvPr>
            <p:cNvGrpSpPr/>
            <p:nvPr/>
          </p:nvGrpSpPr>
          <p:grpSpPr>
            <a:xfrm>
              <a:off x="9929004" y="500332"/>
              <a:ext cx="991948" cy="991948"/>
              <a:chOff x="9929004" y="500332"/>
              <a:chExt cx="991948" cy="991948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FE811525-4BCE-4122-9B6D-9EA75396672E}"/>
                  </a:ext>
                </a:extLst>
              </p:cNvPr>
              <p:cNvSpPr/>
              <p:nvPr/>
            </p:nvSpPr>
            <p:spPr>
              <a:xfrm>
                <a:off x="9929004" y="500332"/>
                <a:ext cx="991948" cy="991948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1CD9F71D-EAFF-47C7-9280-3933013B8062}"/>
                  </a:ext>
                </a:extLst>
              </p:cNvPr>
              <p:cNvSpPr/>
              <p:nvPr/>
            </p:nvSpPr>
            <p:spPr>
              <a:xfrm>
                <a:off x="10256812" y="672860"/>
                <a:ext cx="655514" cy="655514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2D06BCF4-F469-47BC-BDC6-6D3921226B5C}"/>
                  </a:ext>
                </a:extLst>
              </p:cNvPr>
              <p:cNvSpPr/>
              <p:nvPr/>
            </p:nvSpPr>
            <p:spPr>
              <a:xfrm>
                <a:off x="10501227" y="802256"/>
                <a:ext cx="419725" cy="419725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74E22C8C-BAAF-43C1-B2D3-4C9EB6DDA494}"/>
                </a:ext>
              </a:extLst>
            </p:cNvPr>
            <p:cNvSpPr txBox="1"/>
            <p:nvPr/>
          </p:nvSpPr>
          <p:spPr>
            <a:xfrm>
              <a:off x="9758454" y="828133"/>
              <a:ext cx="11624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UY" sz="1600" dirty="0">
                  <a:solidFill>
                    <a:srgbClr val="8ABF55"/>
                  </a:solidFill>
                  <a:latin typeface="Arial Rounded MT Bold" panose="020F0704030504030204" pitchFamily="34" charset="0"/>
                </a:rPr>
                <a:t>WWPG 22</a:t>
              </a:r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8C3FB4C-3B95-4F67-8F21-A1E0A6E750C0}"/>
              </a:ext>
            </a:extLst>
          </p:cNvPr>
          <p:cNvSpPr txBox="1"/>
          <p:nvPr/>
        </p:nvSpPr>
        <p:spPr>
          <a:xfrm>
            <a:off x="407598" y="6329881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0238" indent="-517525">
              <a:buClr>
                <a:schemeClr val="accent6"/>
              </a:buClr>
              <a:buFont typeface="Calibri" panose="020F0502020204030204" pitchFamily="34" charset="0"/>
              <a:buChar char="②"/>
            </a:pPr>
            <a:r>
              <a:rPr lang="en-US" sz="1800" dirty="0"/>
              <a:t>Mapping to the genome (</a:t>
            </a:r>
            <a:r>
              <a:rPr lang="en-US" sz="1800" i="1" dirty="0"/>
              <a:t>HISAT2</a:t>
            </a:r>
            <a:r>
              <a:rPr lang="en-US" sz="1800" dirty="0"/>
              <a:t> and </a:t>
            </a:r>
            <a:r>
              <a:rPr lang="en-US" sz="1800" i="1" dirty="0"/>
              <a:t>Artemis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598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3A1B6C-4907-4314-809B-7294A3AE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>
                <a:solidFill>
                  <a:schemeClr val="accent6"/>
                </a:solidFill>
                <a:ea typeface="+mn-ea"/>
                <a:cs typeface="+mn-cs"/>
              </a:rPr>
              <a:t>Visualizing on Artemis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911FE081-0224-4050-BCD7-9C433C5045DA}"/>
              </a:ext>
            </a:extLst>
          </p:cNvPr>
          <p:cNvGrpSpPr/>
          <p:nvPr/>
        </p:nvGrpSpPr>
        <p:grpSpPr>
          <a:xfrm>
            <a:off x="9758454" y="500332"/>
            <a:ext cx="1162498" cy="991948"/>
            <a:chOff x="9758454" y="500332"/>
            <a:chExt cx="1162498" cy="991948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7AFB3B04-EE21-4A95-A4A2-DF65115B3558}"/>
                </a:ext>
              </a:extLst>
            </p:cNvPr>
            <p:cNvGrpSpPr/>
            <p:nvPr/>
          </p:nvGrpSpPr>
          <p:grpSpPr>
            <a:xfrm>
              <a:off x="9929004" y="500332"/>
              <a:ext cx="991948" cy="991948"/>
              <a:chOff x="9929004" y="500332"/>
              <a:chExt cx="991948" cy="991948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50CB219C-94BF-4E6B-956F-6BCC75A333BE}"/>
                  </a:ext>
                </a:extLst>
              </p:cNvPr>
              <p:cNvSpPr/>
              <p:nvPr/>
            </p:nvSpPr>
            <p:spPr>
              <a:xfrm>
                <a:off x="9929004" y="500332"/>
                <a:ext cx="991948" cy="991948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9E7B78C1-703F-4ADD-A2F0-7442C8F633D5}"/>
                  </a:ext>
                </a:extLst>
              </p:cNvPr>
              <p:cNvSpPr/>
              <p:nvPr/>
            </p:nvSpPr>
            <p:spPr>
              <a:xfrm>
                <a:off x="10256812" y="672860"/>
                <a:ext cx="655514" cy="655514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48F3D4F7-48D3-4477-9583-56E5C125C47E}"/>
                  </a:ext>
                </a:extLst>
              </p:cNvPr>
              <p:cNvSpPr/>
              <p:nvPr/>
            </p:nvSpPr>
            <p:spPr>
              <a:xfrm>
                <a:off x="10501227" y="802256"/>
                <a:ext cx="419725" cy="419725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9DB7CAC6-042F-4934-9143-6E4299769599}"/>
                </a:ext>
              </a:extLst>
            </p:cNvPr>
            <p:cNvSpPr txBox="1"/>
            <p:nvPr/>
          </p:nvSpPr>
          <p:spPr>
            <a:xfrm>
              <a:off x="9758454" y="828133"/>
              <a:ext cx="11624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UY" sz="1600" dirty="0">
                  <a:solidFill>
                    <a:srgbClr val="8ABF55"/>
                  </a:solidFill>
                  <a:latin typeface="Arial Rounded MT Bold" panose="020F0704030504030204" pitchFamily="34" charset="0"/>
                </a:rPr>
                <a:t>WWPG 22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78" y="600074"/>
            <a:ext cx="10058400" cy="610570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D91E0DD-B852-4D24-A0C1-5AC98D32790C}"/>
              </a:ext>
            </a:extLst>
          </p:cNvPr>
          <p:cNvSpPr txBox="1"/>
          <p:nvPr/>
        </p:nvSpPr>
        <p:spPr>
          <a:xfrm>
            <a:off x="407598" y="6329881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0238" indent="-517525">
              <a:buClr>
                <a:schemeClr val="accent6"/>
              </a:buClr>
              <a:buFont typeface="Calibri" panose="020F0502020204030204" pitchFamily="34" charset="0"/>
              <a:buChar char="②"/>
            </a:pPr>
            <a:r>
              <a:rPr lang="en-US" sz="1800" dirty="0"/>
              <a:t>Mapping to the genome (</a:t>
            </a:r>
            <a:r>
              <a:rPr lang="en-US" sz="1800" i="1" dirty="0"/>
              <a:t>HISAT2</a:t>
            </a:r>
            <a:r>
              <a:rPr lang="en-US" sz="1800" dirty="0"/>
              <a:t> and </a:t>
            </a:r>
            <a:r>
              <a:rPr lang="en-US" sz="1800" i="1" dirty="0"/>
              <a:t>Artemis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91773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79D662-7421-42D5-8074-76110FA5F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>
                <a:solidFill>
                  <a:schemeClr val="accent6"/>
                </a:solidFill>
                <a:ea typeface="+mn-ea"/>
                <a:cs typeface="+mn-cs"/>
              </a:rPr>
              <a:t>Visualizing on Artemis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FDAFEEE9-36FF-4B76-A9FF-F468AC84E729}"/>
              </a:ext>
            </a:extLst>
          </p:cNvPr>
          <p:cNvGrpSpPr/>
          <p:nvPr/>
        </p:nvGrpSpPr>
        <p:grpSpPr>
          <a:xfrm>
            <a:off x="9758454" y="500332"/>
            <a:ext cx="1162498" cy="991948"/>
            <a:chOff x="9758454" y="500332"/>
            <a:chExt cx="1162498" cy="991948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C0A61858-ADCB-4309-ACF3-C54D12AB928B}"/>
                </a:ext>
              </a:extLst>
            </p:cNvPr>
            <p:cNvGrpSpPr/>
            <p:nvPr/>
          </p:nvGrpSpPr>
          <p:grpSpPr>
            <a:xfrm>
              <a:off x="9929004" y="500332"/>
              <a:ext cx="991948" cy="991948"/>
              <a:chOff x="9929004" y="500332"/>
              <a:chExt cx="991948" cy="991948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07F29A89-ABAB-4366-B99B-F00621243137}"/>
                  </a:ext>
                </a:extLst>
              </p:cNvPr>
              <p:cNvSpPr/>
              <p:nvPr/>
            </p:nvSpPr>
            <p:spPr>
              <a:xfrm>
                <a:off x="9929004" y="500332"/>
                <a:ext cx="991948" cy="991948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C55B19F4-5845-4480-A8A8-986935C27407}"/>
                  </a:ext>
                </a:extLst>
              </p:cNvPr>
              <p:cNvSpPr/>
              <p:nvPr/>
            </p:nvSpPr>
            <p:spPr>
              <a:xfrm>
                <a:off x="10256812" y="672860"/>
                <a:ext cx="655514" cy="655514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570FA5F1-5D16-4A3B-AF34-587BDE27C1EA}"/>
                  </a:ext>
                </a:extLst>
              </p:cNvPr>
              <p:cNvSpPr/>
              <p:nvPr/>
            </p:nvSpPr>
            <p:spPr>
              <a:xfrm>
                <a:off x="10501227" y="802256"/>
                <a:ext cx="419725" cy="419725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FEE9969C-9405-41BB-9A4C-2D78412F8E28}"/>
                </a:ext>
              </a:extLst>
            </p:cNvPr>
            <p:cNvSpPr txBox="1"/>
            <p:nvPr/>
          </p:nvSpPr>
          <p:spPr>
            <a:xfrm>
              <a:off x="9758454" y="828133"/>
              <a:ext cx="11624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UY" sz="1600" dirty="0">
                  <a:solidFill>
                    <a:srgbClr val="8ABF55"/>
                  </a:solidFill>
                  <a:latin typeface="Arial Rounded MT Bold" panose="020F0704030504030204" pitchFamily="34" charset="0"/>
                </a:rPr>
                <a:t>WWPG 22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3" y="614362"/>
            <a:ext cx="10058400" cy="611913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0486A3E-E4D0-4A8E-A23D-1424FA765A45}"/>
              </a:ext>
            </a:extLst>
          </p:cNvPr>
          <p:cNvSpPr txBox="1"/>
          <p:nvPr/>
        </p:nvSpPr>
        <p:spPr>
          <a:xfrm>
            <a:off x="407598" y="6329881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0238" indent="-517525">
              <a:buClr>
                <a:schemeClr val="accent6"/>
              </a:buClr>
              <a:buFont typeface="Calibri" panose="020F0502020204030204" pitchFamily="34" charset="0"/>
              <a:buChar char="②"/>
            </a:pPr>
            <a:r>
              <a:rPr lang="en-US" sz="1800" dirty="0"/>
              <a:t>Mapping to the genome (</a:t>
            </a:r>
            <a:r>
              <a:rPr lang="en-US" sz="1800" i="1" dirty="0"/>
              <a:t>HISAT2</a:t>
            </a:r>
            <a:r>
              <a:rPr lang="en-US" sz="1800" dirty="0"/>
              <a:t> and </a:t>
            </a:r>
            <a:r>
              <a:rPr lang="en-US" sz="1800" i="1" dirty="0"/>
              <a:t>Artemis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33201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>
                <a:solidFill>
                  <a:schemeClr val="accent6"/>
                </a:solidFill>
                <a:ea typeface="+mn-ea"/>
                <a:cs typeface="+mn-cs"/>
              </a:rPr>
              <a:t>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/>
              <a:t>Samples usually have different total number of reads (solved by CPM)</a:t>
            </a:r>
          </a:p>
          <a:p>
            <a:endParaRPr lang="en-US" sz="2000" dirty="0"/>
          </a:p>
          <a:p>
            <a:r>
              <a:rPr lang="en-US" sz="2000" dirty="0"/>
              <a:t>Since transcripts are of different lengths,  expect more reads from a longer transcript than a shorter one, even if the expression levels are the same </a:t>
            </a:r>
          </a:p>
          <a:p>
            <a:pPr marL="0" indent="0">
              <a:buNone/>
            </a:pPr>
            <a:r>
              <a:rPr lang="en-US" sz="2000" dirty="0"/>
              <a:t>(solved by RPKM/FPKM)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However, RPKM has problems with highly expressed genes, so most methods use more complicated normalization procedures (DESeq2, Sleuth)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023294"/>
              </p:ext>
            </p:extLst>
          </p:nvPr>
        </p:nvGraphicFramePr>
        <p:xfrm>
          <a:off x="3571335" y="3750616"/>
          <a:ext cx="1363963" cy="565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5" name="Equation" r:id="rId4" imgW="1041400" imgH="431800" progId="Equation.3">
                  <p:embed/>
                </p:oleObj>
              </mc:Choice>
              <mc:Fallback>
                <p:oleObj name="Equation" r:id="rId4" imgW="1041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335" y="3750616"/>
                        <a:ext cx="1363963" cy="5654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1616734" y="4382290"/>
            <a:ext cx="3581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Calibri" charset="0"/>
              </a:rPr>
              <a:t>FPKM = RPKM for paired end reads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3C226CF6-3BE4-4407-9275-21B7A345385F}"/>
              </a:ext>
            </a:extLst>
          </p:cNvPr>
          <p:cNvGrpSpPr/>
          <p:nvPr/>
        </p:nvGrpSpPr>
        <p:grpSpPr>
          <a:xfrm>
            <a:off x="9758454" y="500332"/>
            <a:ext cx="1162498" cy="991948"/>
            <a:chOff x="9758454" y="500332"/>
            <a:chExt cx="1162498" cy="991948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707AF4F3-0983-4BAA-834D-D78BFB6418D1}"/>
                </a:ext>
              </a:extLst>
            </p:cNvPr>
            <p:cNvGrpSpPr/>
            <p:nvPr/>
          </p:nvGrpSpPr>
          <p:grpSpPr>
            <a:xfrm>
              <a:off x="9929004" y="500332"/>
              <a:ext cx="991948" cy="991948"/>
              <a:chOff x="9929004" y="500332"/>
              <a:chExt cx="991948" cy="991948"/>
            </a:xfrm>
          </p:grpSpPr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763C41A7-AE26-49B6-A0AE-83C02D654AC7}"/>
                  </a:ext>
                </a:extLst>
              </p:cNvPr>
              <p:cNvSpPr/>
              <p:nvPr/>
            </p:nvSpPr>
            <p:spPr>
              <a:xfrm>
                <a:off x="9929004" y="500332"/>
                <a:ext cx="991948" cy="991948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E89ADA79-FF24-4435-B5D1-4E0B0B74CE15}"/>
                  </a:ext>
                </a:extLst>
              </p:cNvPr>
              <p:cNvSpPr/>
              <p:nvPr/>
            </p:nvSpPr>
            <p:spPr>
              <a:xfrm>
                <a:off x="10256812" y="672860"/>
                <a:ext cx="655514" cy="655514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5FA8F504-ADF5-4A3C-B50F-A07DFE50962D}"/>
                  </a:ext>
                </a:extLst>
              </p:cNvPr>
              <p:cNvSpPr/>
              <p:nvPr/>
            </p:nvSpPr>
            <p:spPr>
              <a:xfrm>
                <a:off x="10501227" y="802256"/>
                <a:ext cx="419725" cy="419725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1E7F113F-424C-45CF-B4CC-D1F8A20B7FBD}"/>
                </a:ext>
              </a:extLst>
            </p:cNvPr>
            <p:cNvSpPr txBox="1"/>
            <p:nvPr/>
          </p:nvSpPr>
          <p:spPr>
            <a:xfrm>
              <a:off x="9758454" y="828133"/>
              <a:ext cx="11624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UY" sz="1600" dirty="0">
                  <a:solidFill>
                    <a:srgbClr val="8ABF55"/>
                  </a:solidFill>
                  <a:latin typeface="Arial Rounded MT Bold" panose="020F0704030504030204" pitchFamily="34" charset="0"/>
                </a:rPr>
                <a:t>WWPG 22</a:t>
              </a:r>
            </a:p>
          </p:txBody>
        </p:sp>
      </p:grpSp>
      <p:pic>
        <p:nvPicPr>
          <p:cNvPr id="11310" name="Picture 46" descr="Rna Seq Normalization Depth, HD Png Download , Transparent Png Image -  PNGitem">
            <a:extLst>
              <a:ext uri="{FF2B5EF4-FFF2-40B4-BE49-F238E27FC236}">
                <a16:creationId xmlns:a16="http://schemas.microsoft.com/office/drawing/2014/main" id="{4B3605B8-7010-4BC4-AEE7-8088B786F4C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262" y="2044460"/>
            <a:ext cx="5601319" cy="319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B2157DC2-925D-4EBB-8A19-6F3ADAD16F46}"/>
              </a:ext>
            </a:extLst>
          </p:cNvPr>
          <p:cNvSpPr txBox="1"/>
          <p:nvPr/>
        </p:nvSpPr>
        <p:spPr>
          <a:xfrm>
            <a:off x="5758133" y="5434567"/>
            <a:ext cx="6094562" cy="750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1800" b="1" i="1" dirty="0"/>
              <a:t>RPKM</a:t>
            </a:r>
            <a:r>
              <a:rPr lang="en-US" sz="1800" i="1" dirty="0"/>
              <a:t> = Reads per Kilobase of transcript per million mapped reads</a:t>
            </a:r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A67FA28-D910-42EE-8681-D7248563E912}"/>
              </a:ext>
            </a:extLst>
          </p:cNvPr>
          <p:cNvSpPr txBox="1"/>
          <p:nvPr/>
        </p:nvSpPr>
        <p:spPr>
          <a:xfrm>
            <a:off x="692270" y="634984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0238" indent="-517525">
              <a:buClr>
                <a:schemeClr val="accent6"/>
              </a:buClr>
              <a:buFont typeface="Calibri" panose="020F0502020204030204" pitchFamily="34" charset="0"/>
              <a:buChar char="④"/>
            </a:pPr>
            <a:r>
              <a:rPr lang="en-US" sz="1800" dirty="0"/>
              <a:t>Read count normalization</a:t>
            </a:r>
          </a:p>
        </p:txBody>
      </p:sp>
    </p:spTree>
    <p:extLst>
      <p:ext uri="{BB962C8B-B14F-4D97-AF65-F5344CB8AC3E}">
        <p14:creationId xmlns:p14="http://schemas.microsoft.com/office/powerpoint/2010/main" val="1118843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>
                <a:solidFill>
                  <a:schemeClr val="accent6"/>
                </a:solidFill>
                <a:latin typeface="+mj-lt"/>
                <a:ea typeface="+mn-ea"/>
                <a:cs typeface="+mn-cs"/>
              </a:rPr>
              <a:t>Mapping to the transcriptome &amp; counting reads (</a:t>
            </a:r>
            <a:r>
              <a:rPr lang="en-US" sz="3600" dirty="0" err="1">
                <a:solidFill>
                  <a:schemeClr val="accent6"/>
                </a:solidFill>
                <a:latin typeface="+mj-lt"/>
                <a:ea typeface="+mn-ea"/>
                <a:cs typeface="+mn-cs"/>
              </a:rPr>
              <a:t>Kallisto</a:t>
            </a:r>
            <a:r>
              <a:rPr lang="en-US" sz="3600" dirty="0">
                <a:solidFill>
                  <a:schemeClr val="accent6"/>
                </a:solidFill>
                <a:latin typeface="+mj-lt"/>
                <a:ea typeface="+mn-ea"/>
                <a:cs typeface="+mn-cs"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35916"/>
            <a:ext cx="5607205" cy="4351338"/>
          </a:xfrm>
        </p:spPr>
        <p:txBody>
          <a:bodyPr>
            <a:normAutofit lnSpcReduction="10000"/>
          </a:bodyPr>
          <a:lstStyle/>
          <a:p>
            <a:r>
              <a:rPr lang="en-US" sz="2000" dirty="0" err="1"/>
              <a:t>Kalliso</a:t>
            </a:r>
            <a:r>
              <a:rPr lang="en-US" sz="2000" dirty="0"/>
              <a:t> is a program for quantifying abundances of transcripts from </a:t>
            </a:r>
            <a:r>
              <a:rPr lang="en-US" sz="2000" dirty="0" err="1"/>
              <a:t>RNASeq</a:t>
            </a:r>
            <a:r>
              <a:rPr lang="en-US" sz="2000" dirty="0"/>
              <a:t> data with high accuracy</a:t>
            </a:r>
          </a:p>
          <a:p>
            <a:r>
              <a:rPr lang="en-US" sz="2000" dirty="0"/>
              <a:t>Works with transcriptome (less target sequences) </a:t>
            </a:r>
            <a:r>
              <a:rPr lang="en-US" sz="2000" dirty="0">
                <a:sym typeface="Wingdings" panose="05000000000000000000" pitchFamily="2" charset="2"/>
              </a:rPr>
              <a:t> faster</a:t>
            </a:r>
            <a:endParaRPr lang="en-US" sz="2000" dirty="0"/>
          </a:p>
          <a:p>
            <a:r>
              <a:rPr lang="en-US" sz="2000" dirty="0"/>
              <a:t>Is based on “pseudoalignment” for rapidly determining the compatibility of reads with targets (without the need of alignment)</a:t>
            </a:r>
          </a:p>
          <a:p>
            <a:r>
              <a:rPr lang="en-US" sz="2000" dirty="0"/>
              <a:t>Given a pair read, from which transcript could it have bene originated from?</a:t>
            </a:r>
          </a:p>
          <a:p>
            <a:r>
              <a:rPr lang="en-US" sz="2000" dirty="0"/>
              <a:t>Pseudoalignment algorithm (determine not where each read aligns but rather from which transcript is compatible)</a:t>
            </a:r>
          </a:p>
          <a:p>
            <a:r>
              <a:rPr lang="en-US" sz="2000" dirty="0"/>
              <a:t>Added benefit, it provides transcript-specific read counts (counting comes for free)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0022880C-7D1F-4099-9144-9E96AA232F2F}"/>
              </a:ext>
            </a:extLst>
          </p:cNvPr>
          <p:cNvGrpSpPr/>
          <p:nvPr/>
        </p:nvGrpSpPr>
        <p:grpSpPr>
          <a:xfrm>
            <a:off x="9758454" y="500332"/>
            <a:ext cx="1162498" cy="991948"/>
            <a:chOff x="9758454" y="500332"/>
            <a:chExt cx="1162498" cy="991948"/>
          </a:xfrm>
        </p:grpSpPr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23B7DAA7-EFE1-4A8F-A284-808D545FE6D6}"/>
                </a:ext>
              </a:extLst>
            </p:cNvPr>
            <p:cNvGrpSpPr/>
            <p:nvPr/>
          </p:nvGrpSpPr>
          <p:grpSpPr>
            <a:xfrm>
              <a:off x="9929004" y="500332"/>
              <a:ext cx="991948" cy="991948"/>
              <a:chOff x="9929004" y="500332"/>
              <a:chExt cx="991948" cy="991948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09D7DFFE-BA5E-4E3D-A114-8870EFC494BE}"/>
                  </a:ext>
                </a:extLst>
              </p:cNvPr>
              <p:cNvSpPr/>
              <p:nvPr/>
            </p:nvSpPr>
            <p:spPr>
              <a:xfrm>
                <a:off x="9929004" y="500332"/>
                <a:ext cx="991948" cy="991948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639A2D25-CEDC-4FDA-B48B-FAC673D787A8}"/>
                  </a:ext>
                </a:extLst>
              </p:cNvPr>
              <p:cNvSpPr/>
              <p:nvPr/>
            </p:nvSpPr>
            <p:spPr>
              <a:xfrm>
                <a:off x="10256812" y="672860"/>
                <a:ext cx="655514" cy="655514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7AB76800-A950-4E69-A36C-696361A9EE4E}"/>
                  </a:ext>
                </a:extLst>
              </p:cNvPr>
              <p:cNvSpPr/>
              <p:nvPr/>
            </p:nvSpPr>
            <p:spPr>
              <a:xfrm>
                <a:off x="10501227" y="802256"/>
                <a:ext cx="419725" cy="419725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C9AB033A-3AD5-4C2F-9810-A1C46B088418}"/>
                </a:ext>
              </a:extLst>
            </p:cNvPr>
            <p:cNvSpPr txBox="1"/>
            <p:nvPr/>
          </p:nvSpPr>
          <p:spPr>
            <a:xfrm>
              <a:off x="9758454" y="828133"/>
              <a:ext cx="11624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UY" sz="1600" dirty="0">
                  <a:solidFill>
                    <a:srgbClr val="8ABF55"/>
                  </a:solidFill>
                  <a:latin typeface="Arial Rounded MT Bold" panose="020F0704030504030204" pitchFamily="34" charset="0"/>
                </a:rPr>
                <a:t>WWPG 22</a:t>
              </a:r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8CBC9F4C-5DEA-40CD-A5E2-5FE9F49F587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771" y="1825625"/>
            <a:ext cx="406045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0D26926-43A1-4221-BADA-01E684F7F59F}"/>
              </a:ext>
            </a:extLst>
          </p:cNvPr>
          <p:cNvSpPr txBox="1"/>
          <p:nvPr/>
        </p:nvSpPr>
        <p:spPr>
          <a:xfrm>
            <a:off x="390344" y="6461510"/>
            <a:ext cx="7382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0238" indent="-517525">
              <a:buClr>
                <a:schemeClr val="accent6"/>
              </a:buClr>
              <a:buFont typeface="Calibri" panose="020F0502020204030204" pitchFamily="34" charset="0"/>
              <a:buChar char="③"/>
            </a:pPr>
            <a:r>
              <a:rPr lang="en-US" sz="1800" dirty="0"/>
              <a:t>Mapping to the transcriptome and counting reads (</a:t>
            </a:r>
            <a:r>
              <a:rPr lang="en-US" sz="1800" i="1" dirty="0" err="1"/>
              <a:t>Kallisto</a:t>
            </a:r>
            <a:r>
              <a:rPr lang="en-US" sz="1800" dirty="0"/>
              <a:t>)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FDBE4BA-0DDC-4397-B184-A4D0702D70EA}"/>
              </a:ext>
            </a:extLst>
          </p:cNvPr>
          <p:cNvSpPr txBox="1"/>
          <p:nvPr/>
        </p:nvSpPr>
        <p:spPr>
          <a:xfrm>
            <a:off x="7453946" y="6419304"/>
            <a:ext cx="4381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Y" dirty="0"/>
              <a:t>https://pachterlab.github.io/kallisto/</a:t>
            </a:r>
          </a:p>
        </p:txBody>
      </p:sp>
    </p:spTree>
    <p:extLst>
      <p:ext uri="{BB962C8B-B14F-4D97-AF65-F5344CB8AC3E}">
        <p14:creationId xmlns:p14="http://schemas.microsoft.com/office/powerpoint/2010/main" val="597770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>
            <a:spLocks noGrp="1"/>
          </p:cNvSpPr>
          <p:nvPr>
            <p:ph type="title"/>
          </p:nvPr>
        </p:nvSpPr>
        <p:spPr>
          <a:xfrm>
            <a:off x="11506" y="166717"/>
            <a:ext cx="10515600" cy="132556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>
                <a:solidFill>
                  <a:schemeClr val="accent6"/>
                </a:solidFill>
              </a:rPr>
              <a:t>	Differential expression (Sleuth)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282" name="Google Shape;282;p33"/>
          <p:cNvSpPr txBox="1">
            <a:spLocks noGrp="1"/>
          </p:cNvSpPr>
          <p:nvPr>
            <p:ph type="body" idx="1"/>
          </p:nvPr>
        </p:nvSpPr>
        <p:spPr>
          <a:xfrm>
            <a:off x="457200" y="1553893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000" dirty="0"/>
              <a:t>Measurement of the difference in expression over:</a:t>
            </a:r>
            <a:endParaRPr sz="2000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1800" dirty="0"/>
              <a:t>time, i.e., life stage – juvenile vs adult</a:t>
            </a:r>
            <a:endParaRPr sz="1800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1800" dirty="0"/>
              <a:t>space, </a:t>
            </a:r>
            <a:r>
              <a:rPr lang="en-US" sz="1800" dirty="0" err="1"/>
              <a:t>eg.</a:t>
            </a:r>
            <a:r>
              <a:rPr lang="en-US" sz="1800" dirty="0"/>
              <a:t> tissue – gut vs muscle</a:t>
            </a:r>
            <a:endParaRPr sz="1800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1800" dirty="0"/>
              <a:t>response to environment, i.e. exposure to drug vs not</a:t>
            </a:r>
            <a:endParaRPr sz="1800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1800" dirty="0"/>
              <a:t>etc.</a:t>
            </a:r>
            <a:endParaRPr sz="1800"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/>
          </a:p>
        </p:txBody>
      </p:sp>
      <p:sp>
        <p:nvSpPr>
          <p:cNvPr id="283" name="Google Shape;283;p33"/>
          <p:cNvSpPr txBox="1"/>
          <p:nvPr/>
        </p:nvSpPr>
        <p:spPr>
          <a:xfrm rot="-5400000">
            <a:off x="3222625" y="5629275"/>
            <a:ext cx="5334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cxnSp>
        <p:nvCxnSpPr>
          <p:cNvPr id="285" name="Google Shape;285;p33"/>
          <p:cNvCxnSpPr/>
          <p:nvPr/>
        </p:nvCxnSpPr>
        <p:spPr>
          <a:xfrm>
            <a:off x="2743200" y="3810000"/>
            <a:ext cx="121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grpSp>
        <p:nvGrpSpPr>
          <p:cNvPr id="3" name="Grupo 2">
            <a:extLst>
              <a:ext uri="{FF2B5EF4-FFF2-40B4-BE49-F238E27FC236}">
                <a16:creationId xmlns:a16="http://schemas.microsoft.com/office/drawing/2014/main" id="{71CACE91-88F2-44CC-94C5-A9D0B8CA2164}"/>
              </a:ext>
            </a:extLst>
          </p:cNvPr>
          <p:cNvGrpSpPr/>
          <p:nvPr/>
        </p:nvGrpSpPr>
        <p:grpSpPr>
          <a:xfrm>
            <a:off x="879238" y="3429258"/>
            <a:ext cx="5165698" cy="3001939"/>
            <a:chOff x="767837" y="3478427"/>
            <a:chExt cx="5398525" cy="3215618"/>
          </a:xfrm>
        </p:grpSpPr>
        <p:pic>
          <p:nvPicPr>
            <p:cNvPr id="284" name="Google Shape;284;p33" descr="Picture 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7837" y="3478427"/>
              <a:ext cx="5398525" cy="2872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p33"/>
            <p:cNvSpPr txBox="1"/>
            <p:nvPr/>
          </p:nvSpPr>
          <p:spPr>
            <a:xfrm>
              <a:off x="2209800" y="6357495"/>
              <a:ext cx="2514600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en-US" sz="14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Normalised</a:t>
              </a:r>
              <a:r>
                <a:rPr lang="en-US" sz="1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read counts</a:t>
              </a:r>
              <a:endParaRPr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33"/>
          <p:cNvSpPr txBox="1"/>
          <p:nvPr/>
        </p:nvSpPr>
        <p:spPr>
          <a:xfrm>
            <a:off x="950343" y="4217497"/>
            <a:ext cx="13716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 A, condition 1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3"/>
          <p:cNvSpPr txBox="1"/>
          <p:nvPr/>
        </p:nvSpPr>
        <p:spPr>
          <a:xfrm>
            <a:off x="4890728" y="4258780"/>
            <a:ext cx="1312446" cy="54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 A, condition 2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6C10C2C-82CF-45C8-8A9A-41E6A83D7100}"/>
              </a:ext>
            </a:extLst>
          </p:cNvPr>
          <p:cNvGrpSpPr/>
          <p:nvPr/>
        </p:nvGrpSpPr>
        <p:grpSpPr>
          <a:xfrm>
            <a:off x="7278439" y="3044008"/>
            <a:ext cx="3493357" cy="3431194"/>
            <a:chOff x="7440453" y="2888501"/>
            <a:chExt cx="3883434" cy="3801050"/>
          </a:xfrm>
        </p:grpSpPr>
        <p:grpSp>
          <p:nvGrpSpPr>
            <p:cNvPr id="289" name="Google Shape;289;p33"/>
            <p:cNvGrpSpPr/>
            <p:nvPr/>
          </p:nvGrpSpPr>
          <p:grpSpPr>
            <a:xfrm>
              <a:off x="7440453" y="2888501"/>
              <a:ext cx="3883434" cy="3468994"/>
              <a:chOff x="6614359" y="3529011"/>
              <a:chExt cx="3420323" cy="2851150"/>
            </a:xfrm>
          </p:grpSpPr>
          <p:pic>
            <p:nvPicPr>
              <p:cNvPr id="290" name="Google Shape;290;p33" descr="Picture 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957918" y="3529011"/>
                <a:ext cx="3076764" cy="28511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1" name="Google Shape;291;p33"/>
              <p:cNvSpPr txBox="1"/>
              <p:nvPr/>
            </p:nvSpPr>
            <p:spPr>
              <a:xfrm rot="16200000">
                <a:off x="5865122" y="4582231"/>
                <a:ext cx="183702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n-US" sz="14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Log fold change</a:t>
                </a:r>
                <a:endParaRPr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2" name="Google Shape;292;p33"/>
            <p:cNvSpPr txBox="1"/>
            <p:nvPr/>
          </p:nvSpPr>
          <p:spPr>
            <a:xfrm>
              <a:off x="8220720" y="6350997"/>
              <a:ext cx="294167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en-US" sz="1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Log average expression level</a:t>
              </a:r>
              <a:endParaRPr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6203174" y="4512715"/>
            <a:ext cx="704850" cy="41751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56BE364-B6D2-4B33-BA40-01BE2ED15EAC}"/>
              </a:ext>
            </a:extLst>
          </p:cNvPr>
          <p:cNvGrpSpPr/>
          <p:nvPr/>
        </p:nvGrpSpPr>
        <p:grpSpPr>
          <a:xfrm>
            <a:off x="9758454" y="500332"/>
            <a:ext cx="1162498" cy="991948"/>
            <a:chOff x="9758454" y="500332"/>
            <a:chExt cx="1162498" cy="991948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6F4762D7-E6FF-4B4B-A3CF-E62FA96C6227}"/>
                </a:ext>
              </a:extLst>
            </p:cNvPr>
            <p:cNvGrpSpPr/>
            <p:nvPr/>
          </p:nvGrpSpPr>
          <p:grpSpPr>
            <a:xfrm>
              <a:off x="9929004" y="500332"/>
              <a:ext cx="991948" cy="991948"/>
              <a:chOff x="9929004" y="500332"/>
              <a:chExt cx="991948" cy="991948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C1BC7BBE-B2FB-45B4-845E-60196639B49E}"/>
                  </a:ext>
                </a:extLst>
              </p:cNvPr>
              <p:cNvSpPr/>
              <p:nvPr/>
            </p:nvSpPr>
            <p:spPr>
              <a:xfrm>
                <a:off x="9929004" y="500332"/>
                <a:ext cx="991948" cy="991948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64C908E5-3343-475D-8817-F475DA0D1D07}"/>
                  </a:ext>
                </a:extLst>
              </p:cNvPr>
              <p:cNvSpPr/>
              <p:nvPr/>
            </p:nvSpPr>
            <p:spPr>
              <a:xfrm>
                <a:off x="10256812" y="672860"/>
                <a:ext cx="655514" cy="655514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749CB705-061C-4FF1-891A-1A93D7A568E5}"/>
                  </a:ext>
                </a:extLst>
              </p:cNvPr>
              <p:cNvSpPr/>
              <p:nvPr/>
            </p:nvSpPr>
            <p:spPr>
              <a:xfrm>
                <a:off x="10501227" y="802256"/>
                <a:ext cx="419725" cy="419725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E2CDE7CA-3998-40A7-8C23-0994A666CB47}"/>
                </a:ext>
              </a:extLst>
            </p:cNvPr>
            <p:cNvSpPr txBox="1"/>
            <p:nvPr/>
          </p:nvSpPr>
          <p:spPr>
            <a:xfrm>
              <a:off x="9758454" y="828133"/>
              <a:ext cx="11624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UY" sz="1600" dirty="0">
                  <a:solidFill>
                    <a:srgbClr val="8ABF55"/>
                  </a:solidFill>
                  <a:latin typeface="Arial Rounded MT Bold" panose="020F0704030504030204" pitchFamily="34" charset="0"/>
                </a:rPr>
                <a:t>WWPG 22</a:t>
              </a:r>
            </a:p>
          </p:txBody>
        </p:sp>
      </p:grp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FAA32FC-6E18-46DA-A1C2-E4CA54C421EA}"/>
              </a:ext>
            </a:extLst>
          </p:cNvPr>
          <p:cNvSpPr txBox="1"/>
          <p:nvPr/>
        </p:nvSpPr>
        <p:spPr>
          <a:xfrm>
            <a:off x="528368" y="6467905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0238" indent="-517525">
              <a:buClr>
                <a:schemeClr val="accent6"/>
              </a:buClr>
              <a:buFont typeface="Calibri" panose="020F0502020204030204" pitchFamily="34" charset="0"/>
              <a:buChar char="⑤"/>
            </a:pPr>
            <a:r>
              <a:rPr lang="en-US" sz="1800" dirty="0"/>
              <a:t>Differential expression (</a:t>
            </a:r>
            <a:r>
              <a:rPr lang="en-US" sz="1800" i="1" dirty="0"/>
              <a:t>Sleuth</a:t>
            </a:r>
            <a:r>
              <a:rPr lang="en-US" sz="1800" dirty="0"/>
              <a:t>)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383116B-8D39-46C5-B970-68A14257478D}"/>
              </a:ext>
            </a:extLst>
          </p:cNvPr>
          <p:cNvSpPr txBox="1"/>
          <p:nvPr/>
        </p:nvSpPr>
        <p:spPr>
          <a:xfrm>
            <a:off x="6908024" y="1566680"/>
            <a:ext cx="48135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Sleuth </a:t>
            </a:r>
          </a:p>
          <a:p>
            <a:r>
              <a:rPr lang="en-US" sz="1800" dirty="0"/>
              <a:t>Works on </a:t>
            </a:r>
            <a:r>
              <a:rPr lang="en-US" sz="1800" dirty="0" err="1"/>
              <a:t>kallisto</a:t>
            </a:r>
            <a:r>
              <a:rPr lang="en-US" sz="1800" dirty="0"/>
              <a:t> counts tables</a:t>
            </a:r>
          </a:p>
          <a:p>
            <a:r>
              <a:rPr lang="en-US" sz="1800" dirty="0"/>
              <a:t>Analyze if the abundances estimated by </a:t>
            </a:r>
            <a:r>
              <a:rPr lang="en-US" sz="1800" dirty="0" err="1"/>
              <a:t>kallisto</a:t>
            </a:r>
            <a:r>
              <a:rPr lang="en-US" sz="1800" dirty="0"/>
              <a:t> are statistically significant between the two conditions.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3367D1D-428C-4162-A155-694AA74A597C}"/>
              </a:ext>
            </a:extLst>
          </p:cNvPr>
          <p:cNvSpPr txBox="1"/>
          <p:nvPr/>
        </p:nvSpPr>
        <p:spPr>
          <a:xfrm>
            <a:off x="6390624" y="6519446"/>
            <a:ext cx="5487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1600" dirty="0" err="1"/>
              <a:t>Fold</a:t>
            </a:r>
            <a:r>
              <a:rPr lang="es-UY" sz="1600" dirty="0"/>
              <a:t> </a:t>
            </a:r>
            <a:r>
              <a:rPr lang="es-UY" sz="1600" dirty="0" err="1"/>
              <a:t>change</a:t>
            </a:r>
            <a:r>
              <a:rPr lang="es-UY" sz="1600" dirty="0"/>
              <a:t>: </a:t>
            </a:r>
            <a:r>
              <a:rPr lang="es-UY" sz="1600" dirty="0" err="1"/>
              <a:t>how</a:t>
            </a:r>
            <a:r>
              <a:rPr lang="es-UY" sz="1600" dirty="0"/>
              <a:t> </a:t>
            </a:r>
            <a:r>
              <a:rPr lang="es-UY" sz="1600" dirty="0" err="1"/>
              <a:t>much</a:t>
            </a:r>
            <a:r>
              <a:rPr lang="es-UY" sz="1600" dirty="0"/>
              <a:t> a </a:t>
            </a:r>
            <a:r>
              <a:rPr lang="es-UY" sz="1600" dirty="0" err="1"/>
              <a:t>quantity</a:t>
            </a:r>
            <a:r>
              <a:rPr lang="es-UY" sz="1600" dirty="0"/>
              <a:t> </a:t>
            </a:r>
            <a:r>
              <a:rPr lang="es-UY" sz="1600" dirty="0" err="1"/>
              <a:t>ranges</a:t>
            </a:r>
            <a:r>
              <a:rPr lang="es-UY" sz="1600" dirty="0"/>
              <a:t> </a:t>
            </a:r>
            <a:r>
              <a:rPr lang="es-UY" sz="1600" dirty="0" err="1"/>
              <a:t>between</a:t>
            </a:r>
            <a:r>
              <a:rPr lang="es-UY" sz="1600" dirty="0"/>
              <a:t> 2 </a:t>
            </a:r>
            <a:r>
              <a:rPr lang="es-UY" sz="1600" dirty="0" err="1"/>
              <a:t>conditions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53C47F-2F23-496B-9645-0FCA961F8A2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Fold Change &amp; adjusted p value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DB298F4-85D9-47FD-9C77-9BB993B3A8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FOLD CHANGE (b value)</a:t>
            </a:r>
          </a:p>
          <a:p>
            <a:endParaRPr lang="en-US" dirty="0"/>
          </a:p>
          <a:p>
            <a:r>
              <a:rPr lang="en-US" sz="2400" dirty="0"/>
              <a:t>Describes the ratio between 2 values</a:t>
            </a:r>
          </a:p>
          <a:p>
            <a:r>
              <a:rPr lang="en-US" sz="2400" dirty="0"/>
              <a:t>Log2 FC (log2(cond1/cond2)</a:t>
            </a:r>
          </a:p>
          <a:p>
            <a:r>
              <a:rPr lang="en-US" sz="2400" dirty="0"/>
              <a:t>FC=2 (Log2FC=1) A is twice B</a:t>
            </a:r>
          </a:p>
          <a:p>
            <a:r>
              <a:rPr lang="en-US" sz="2400" dirty="0"/>
              <a:t>FC=0.5 (Log2FC=-1) A is half B</a:t>
            </a:r>
            <a:endParaRPr lang="en-U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E402D07-F615-459C-B626-455E655D13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Adjusted P value (q value)</a:t>
            </a:r>
          </a:p>
          <a:p>
            <a:endParaRPr lang="en-US" dirty="0"/>
          </a:p>
          <a:p>
            <a:r>
              <a:rPr lang="en-US" sz="2400" dirty="0"/>
              <a:t>p </a:t>
            </a:r>
            <a:r>
              <a:rPr lang="es-UY" sz="2400" dirty="0"/>
              <a:t>&lt; 0.05 5% chance </a:t>
            </a:r>
            <a:r>
              <a:rPr lang="es-UY" sz="2400" dirty="0" err="1"/>
              <a:t>of</a:t>
            </a:r>
            <a:r>
              <a:rPr lang="es-UY" sz="2400" dirty="0"/>
              <a:t> </a:t>
            </a:r>
            <a:r>
              <a:rPr lang="es-UY" sz="2400" dirty="0" err="1"/>
              <a:t>not</a:t>
            </a:r>
            <a:r>
              <a:rPr lang="es-UY" sz="2400" dirty="0"/>
              <a:t> </a:t>
            </a:r>
            <a:r>
              <a:rPr lang="es-UY" sz="2400" dirty="0" err="1"/>
              <a:t>being</a:t>
            </a:r>
            <a:r>
              <a:rPr lang="es-UY" sz="2400" dirty="0"/>
              <a:t> DE</a:t>
            </a:r>
          </a:p>
          <a:p>
            <a:r>
              <a:rPr lang="es-UY" sz="2400" dirty="0" err="1"/>
              <a:t>An</a:t>
            </a:r>
            <a:r>
              <a:rPr lang="es-UY" sz="2400" dirty="0"/>
              <a:t> </a:t>
            </a:r>
            <a:r>
              <a:rPr lang="es-UY" sz="2400" dirty="0" err="1"/>
              <a:t>RNASeq</a:t>
            </a:r>
            <a:r>
              <a:rPr lang="es-UY" sz="2400" dirty="0"/>
              <a:t> </a:t>
            </a:r>
            <a:r>
              <a:rPr lang="es-UY" sz="2400" dirty="0" err="1"/>
              <a:t>is</a:t>
            </a:r>
            <a:r>
              <a:rPr lang="es-UY" sz="2400" dirty="0"/>
              <a:t> </a:t>
            </a:r>
            <a:r>
              <a:rPr lang="es-UY" sz="2400" dirty="0" err="1"/>
              <a:t>an</a:t>
            </a:r>
            <a:r>
              <a:rPr lang="es-UY" sz="2400" dirty="0"/>
              <a:t> </a:t>
            </a:r>
            <a:r>
              <a:rPr lang="es-UY" sz="2400" dirty="0" err="1"/>
              <a:t>paralel</a:t>
            </a:r>
            <a:r>
              <a:rPr lang="es-UY" sz="2400" dirty="0"/>
              <a:t> </a:t>
            </a:r>
            <a:r>
              <a:rPr lang="es-UY" sz="2400" dirty="0" err="1"/>
              <a:t>evaluation</a:t>
            </a:r>
            <a:r>
              <a:rPr lang="es-UY" sz="2400" dirty="0"/>
              <a:t> </a:t>
            </a:r>
            <a:r>
              <a:rPr lang="es-UY" sz="2400" dirty="0" err="1"/>
              <a:t>of</a:t>
            </a:r>
            <a:r>
              <a:rPr lang="es-UY" sz="2400" dirty="0"/>
              <a:t> </a:t>
            </a:r>
            <a:r>
              <a:rPr lang="es-UY" sz="2400" dirty="0" err="1"/>
              <a:t>multiple</a:t>
            </a:r>
            <a:r>
              <a:rPr lang="es-UY" sz="2400" dirty="0"/>
              <a:t> </a:t>
            </a:r>
            <a:r>
              <a:rPr lang="es-UY" sz="2400" dirty="0" err="1"/>
              <a:t>hypothesis</a:t>
            </a:r>
            <a:r>
              <a:rPr lang="es-UY" sz="2400" dirty="0"/>
              <a:t> (</a:t>
            </a:r>
            <a:r>
              <a:rPr lang="es-UY" sz="2400" dirty="0" err="1"/>
              <a:t>thousands</a:t>
            </a:r>
            <a:r>
              <a:rPr lang="es-UY" sz="2400" dirty="0"/>
              <a:t> </a:t>
            </a:r>
            <a:r>
              <a:rPr lang="es-UY" sz="2400" dirty="0" err="1"/>
              <a:t>of</a:t>
            </a:r>
            <a:r>
              <a:rPr lang="es-UY" sz="2400" dirty="0"/>
              <a:t> variables </a:t>
            </a:r>
            <a:r>
              <a:rPr lang="es-UY" sz="2400" dirty="0" err="1"/>
              <a:t>analyzed</a:t>
            </a:r>
            <a:r>
              <a:rPr lang="es-UY" sz="2400" dirty="0"/>
              <a:t> </a:t>
            </a:r>
            <a:r>
              <a:rPr lang="es-UY" sz="2400" dirty="0" err="1"/>
              <a:t>together</a:t>
            </a:r>
            <a:r>
              <a:rPr lang="es-UY" sz="2400" dirty="0"/>
              <a:t>). </a:t>
            </a:r>
          </a:p>
          <a:p>
            <a:r>
              <a:rPr lang="es-UY" sz="2400" dirty="0" err="1"/>
              <a:t>Correct</a:t>
            </a:r>
            <a:r>
              <a:rPr lang="es-UY" sz="2400" dirty="0"/>
              <a:t> </a:t>
            </a:r>
            <a:r>
              <a:rPr lang="es-UY" sz="2400" dirty="0" err="1"/>
              <a:t>for</a:t>
            </a:r>
            <a:r>
              <a:rPr lang="es-UY" sz="2400" dirty="0"/>
              <a:t> </a:t>
            </a:r>
            <a:r>
              <a:rPr lang="es-UY" sz="2400" dirty="0" err="1"/>
              <a:t>multiple</a:t>
            </a:r>
            <a:r>
              <a:rPr lang="es-UY" sz="2400" dirty="0"/>
              <a:t> </a:t>
            </a:r>
            <a:r>
              <a:rPr lang="es-UY" sz="2400" dirty="0" err="1"/>
              <a:t>testing</a:t>
            </a:r>
            <a:r>
              <a:rPr lang="es-UY" sz="2400" dirty="0"/>
              <a:t>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2745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QC with Sleuth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35675"/>
            <a:ext cx="4556861" cy="334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54" y="2772347"/>
            <a:ext cx="3611073" cy="341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C1684F88-FAFB-49EE-8D91-EA95CBCC6156}"/>
              </a:ext>
            </a:extLst>
          </p:cNvPr>
          <p:cNvGrpSpPr/>
          <p:nvPr/>
        </p:nvGrpSpPr>
        <p:grpSpPr>
          <a:xfrm>
            <a:off x="9758454" y="500332"/>
            <a:ext cx="1162498" cy="991948"/>
            <a:chOff x="9758454" y="500332"/>
            <a:chExt cx="1162498" cy="991948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D1B53C42-5B28-4794-AB37-58B94D942B45}"/>
                </a:ext>
              </a:extLst>
            </p:cNvPr>
            <p:cNvGrpSpPr/>
            <p:nvPr/>
          </p:nvGrpSpPr>
          <p:grpSpPr>
            <a:xfrm>
              <a:off x="9929004" y="500332"/>
              <a:ext cx="991948" cy="991948"/>
              <a:chOff x="9929004" y="500332"/>
              <a:chExt cx="991948" cy="991948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A214F977-A992-467D-803A-1AD32AB82244}"/>
                  </a:ext>
                </a:extLst>
              </p:cNvPr>
              <p:cNvSpPr/>
              <p:nvPr/>
            </p:nvSpPr>
            <p:spPr>
              <a:xfrm>
                <a:off x="9929004" y="500332"/>
                <a:ext cx="991948" cy="991948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2FFCF2EC-2A0C-429A-8332-34760AB74733}"/>
                  </a:ext>
                </a:extLst>
              </p:cNvPr>
              <p:cNvSpPr/>
              <p:nvPr/>
            </p:nvSpPr>
            <p:spPr>
              <a:xfrm>
                <a:off x="10256812" y="672860"/>
                <a:ext cx="655514" cy="655514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9486F4E8-B9C2-4A54-962A-6887A86D775F}"/>
                  </a:ext>
                </a:extLst>
              </p:cNvPr>
              <p:cNvSpPr/>
              <p:nvPr/>
            </p:nvSpPr>
            <p:spPr>
              <a:xfrm>
                <a:off x="10501227" y="802256"/>
                <a:ext cx="419725" cy="419725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FA78F54A-F14E-4D0E-B664-DF7BDAAA4EF6}"/>
                </a:ext>
              </a:extLst>
            </p:cNvPr>
            <p:cNvSpPr txBox="1"/>
            <p:nvPr/>
          </p:nvSpPr>
          <p:spPr>
            <a:xfrm>
              <a:off x="9758454" y="828133"/>
              <a:ext cx="11624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UY" sz="1600" dirty="0">
                  <a:solidFill>
                    <a:srgbClr val="8ABF55"/>
                  </a:solidFill>
                  <a:latin typeface="Arial Rounded MT Bold" panose="020F0704030504030204" pitchFamily="34" charset="0"/>
                </a:rPr>
                <a:t>WWPG 22</a:t>
              </a:r>
            </a:p>
          </p:txBody>
        </p: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72157E3-C481-4858-A77E-A5F2D69FE415}"/>
              </a:ext>
            </a:extLst>
          </p:cNvPr>
          <p:cNvSpPr txBox="1"/>
          <p:nvPr/>
        </p:nvSpPr>
        <p:spPr>
          <a:xfrm>
            <a:off x="522138" y="6347135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0238" indent="-517525">
              <a:buClr>
                <a:schemeClr val="accent6"/>
              </a:buClr>
              <a:buFont typeface="Calibri" panose="020F0502020204030204" pitchFamily="34" charset="0"/>
              <a:buChar char="⑤"/>
            </a:pPr>
            <a:r>
              <a:rPr lang="en-US" sz="1800" dirty="0"/>
              <a:t>Differential expression (</a:t>
            </a:r>
            <a:r>
              <a:rPr lang="en-US" sz="1800" i="1" dirty="0"/>
              <a:t>Sleuth</a:t>
            </a:r>
            <a:r>
              <a:rPr lang="en-US" sz="1800" dirty="0"/>
              <a:t>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16BF99E-28C4-4650-B893-1F9580850654}"/>
              </a:ext>
            </a:extLst>
          </p:cNvPr>
          <p:cNvSpPr txBox="1"/>
          <p:nvPr/>
        </p:nvSpPr>
        <p:spPr>
          <a:xfrm>
            <a:off x="4209930" y="370634"/>
            <a:ext cx="48135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Sleuth </a:t>
            </a:r>
          </a:p>
          <a:p>
            <a:r>
              <a:rPr lang="en-US" sz="1800" dirty="0"/>
              <a:t>Works on </a:t>
            </a:r>
            <a:r>
              <a:rPr lang="en-US" sz="1800" dirty="0" err="1"/>
              <a:t>kallisto</a:t>
            </a:r>
            <a:r>
              <a:rPr lang="en-US" sz="1800" dirty="0"/>
              <a:t> counts tables</a:t>
            </a:r>
          </a:p>
          <a:p>
            <a:r>
              <a:rPr lang="en-US" sz="1800" dirty="0"/>
              <a:t>Analyze if the abundances estimated by </a:t>
            </a:r>
            <a:r>
              <a:rPr lang="en-US" sz="1800" dirty="0" err="1"/>
              <a:t>kallisto</a:t>
            </a:r>
            <a:r>
              <a:rPr lang="en-US" sz="1800" dirty="0"/>
              <a:t> are statistically significant between the two conditions.</a:t>
            </a:r>
          </a:p>
          <a:p>
            <a:r>
              <a:rPr lang="en-US" dirty="0"/>
              <a:t>Allows to evaluate the quality of the datasets in order to compare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38495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What to do with a gene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9796" y="1377849"/>
            <a:ext cx="6866624" cy="4879364"/>
          </a:xfrm>
        </p:spPr>
        <p:txBody>
          <a:bodyPr>
            <a:noAutofit/>
          </a:bodyPr>
          <a:lstStyle/>
          <a:p>
            <a:r>
              <a:rPr lang="en-US" sz="1800" dirty="0"/>
              <a:t>Are the differences found biologically relevant of noisy data?</a:t>
            </a:r>
          </a:p>
          <a:p>
            <a:r>
              <a:rPr lang="en-US" sz="1800" dirty="0"/>
              <a:t>Have a hypothesis already? Test it</a:t>
            </a:r>
          </a:p>
          <a:p>
            <a:r>
              <a:rPr lang="en-US" sz="1800" dirty="0"/>
              <a:t>What are all those genes and what they do?</a:t>
            </a:r>
          </a:p>
          <a:p>
            <a:r>
              <a:rPr lang="en-US" sz="1800" dirty="0"/>
              <a:t>CLUSTERING</a:t>
            </a:r>
          </a:p>
          <a:p>
            <a:pPr marL="0" indent="0">
              <a:buNone/>
            </a:pPr>
            <a:r>
              <a:rPr lang="en-US" sz="1800" dirty="0"/>
              <a:t>	Clustering genes by expression (genes commonly regulated or 	biological  signatures of a condition)</a:t>
            </a:r>
          </a:p>
          <a:p>
            <a:r>
              <a:rPr lang="en-US" sz="1800" dirty="0"/>
              <a:t>FUNCTIONAL ANOTATION ENRICHMENT</a:t>
            </a:r>
          </a:p>
          <a:p>
            <a:pPr marL="0" indent="0">
              <a:buNone/>
            </a:pPr>
            <a:r>
              <a:rPr lang="en-US" sz="1800" dirty="0"/>
              <a:t>	Analyze by GO term/pathway analysis (GSEA, </a:t>
            </a:r>
            <a:r>
              <a:rPr lang="en-US" sz="1800" dirty="0" err="1"/>
              <a:t>TopGO</a:t>
            </a:r>
            <a:r>
              <a:rPr lang="en-US" sz="1800" dirty="0"/>
              <a:t>, 	</a:t>
            </a:r>
            <a:r>
              <a:rPr lang="en-US" sz="1800" dirty="0" err="1"/>
              <a:t>InnateDB</a:t>
            </a:r>
            <a:r>
              <a:rPr lang="en-US" sz="1800" dirty="0"/>
              <a:t>, Ingenuity Pathway Analysis etc.)</a:t>
            </a:r>
          </a:p>
          <a:p>
            <a:pPr marL="0" indent="0">
              <a:buNone/>
            </a:pPr>
            <a:r>
              <a:rPr lang="en-US" sz="1800" dirty="0"/>
              <a:t>	If available, overlay datasets on essentiality, populations, 	mutations, </a:t>
            </a:r>
            <a:r>
              <a:rPr lang="en-US" sz="1800" dirty="0" err="1"/>
              <a:t>Pfam</a:t>
            </a:r>
            <a:r>
              <a:rPr lang="en-US" sz="1800" dirty="0"/>
              <a:t> domains, chromosomal location, expression, 	proteome</a:t>
            </a:r>
            <a:r>
              <a:rPr lang="is-IS" sz="1800" dirty="0"/>
              <a:t>…</a:t>
            </a:r>
            <a:endParaRPr lang="en-US" sz="1800" dirty="0"/>
          </a:p>
          <a:p>
            <a:r>
              <a:rPr lang="en-US" sz="1800" dirty="0"/>
              <a:t>(Work through list, Google, read papers… )   ….</a:t>
            </a:r>
          </a:p>
          <a:p>
            <a:pPr marL="0" indent="0">
              <a:buNone/>
            </a:pPr>
            <a:r>
              <a:rPr lang="en-US" sz="1800" dirty="0"/>
              <a:t>	then make a hypothesis about what genes are interesting and 	why. Can you test/explore this further bioinformatically?</a:t>
            </a:r>
          </a:p>
          <a:p>
            <a:r>
              <a:rPr lang="en-US" sz="1800" dirty="0"/>
              <a:t> Design the next wet lab experiment.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20689490-E3FE-430C-912C-D8FD61E94BF0}"/>
              </a:ext>
            </a:extLst>
          </p:cNvPr>
          <p:cNvGrpSpPr/>
          <p:nvPr/>
        </p:nvGrpSpPr>
        <p:grpSpPr>
          <a:xfrm>
            <a:off x="9758454" y="500332"/>
            <a:ext cx="1162498" cy="991948"/>
            <a:chOff x="9758454" y="500332"/>
            <a:chExt cx="1162498" cy="991948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B626DCB2-C8DA-46BA-AB1B-DF6BAA90E2F6}"/>
                </a:ext>
              </a:extLst>
            </p:cNvPr>
            <p:cNvGrpSpPr/>
            <p:nvPr/>
          </p:nvGrpSpPr>
          <p:grpSpPr>
            <a:xfrm>
              <a:off x="9929004" y="500332"/>
              <a:ext cx="991948" cy="991948"/>
              <a:chOff x="9929004" y="500332"/>
              <a:chExt cx="991948" cy="991948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EF58142A-5329-4E9B-82F0-1704E7604E74}"/>
                  </a:ext>
                </a:extLst>
              </p:cNvPr>
              <p:cNvSpPr/>
              <p:nvPr/>
            </p:nvSpPr>
            <p:spPr>
              <a:xfrm>
                <a:off x="9929004" y="500332"/>
                <a:ext cx="991948" cy="991948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7DEF0835-5268-46DE-A9E4-90241FC18FCC}"/>
                  </a:ext>
                </a:extLst>
              </p:cNvPr>
              <p:cNvSpPr/>
              <p:nvPr/>
            </p:nvSpPr>
            <p:spPr>
              <a:xfrm>
                <a:off x="10256812" y="672860"/>
                <a:ext cx="655514" cy="655514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FD44E86E-40D8-4D9C-9648-7242F2343C31}"/>
                  </a:ext>
                </a:extLst>
              </p:cNvPr>
              <p:cNvSpPr/>
              <p:nvPr/>
            </p:nvSpPr>
            <p:spPr>
              <a:xfrm>
                <a:off x="10501227" y="802256"/>
                <a:ext cx="419725" cy="419725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F287A866-8747-4905-8F5E-E07ABA695A7A}"/>
                </a:ext>
              </a:extLst>
            </p:cNvPr>
            <p:cNvSpPr txBox="1"/>
            <p:nvPr/>
          </p:nvSpPr>
          <p:spPr>
            <a:xfrm>
              <a:off x="9758454" y="828133"/>
              <a:ext cx="11624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UY" sz="1600" dirty="0">
                  <a:solidFill>
                    <a:srgbClr val="8ABF55"/>
                  </a:solidFill>
                  <a:latin typeface="Arial Rounded MT Bold" panose="020F0704030504030204" pitchFamily="34" charset="0"/>
                </a:rPr>
                <a:t>WWPG 22</a:t>
              </a:r>
            </a:p>
          </p:txBody>
        </p:sp>
      </p:grpSp>
      <p:pic>
        <p:nvPicPr>
          <p:cNvPr id="17" name="Marcador de contenido 16">
            <a:extLst>
              <a:ext uri="{FF2B5EF4-FFF2-40B4-BE49-F238E27FC236}">
                <a16:creationId xmlns:a16="http://schemas.microsoft.com/office/drawing/2014/main" id="{409B0538-B9E2-4BE0-BFC5-22D9BE5BD0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25274" y="2286000"/>
            <a:ext cx="5136814" cy="3067877"/>
          </a:xfrm>
          <a:prstGeom prst="rect">
            <a:avLst/>
          </a:prstGeom>
        </p:spPr>
      </p:pic>
      <p:pic>
        <p:nvPicPr>
          <p:cNvPr id="18" name="Marcador de contenido 13">
            <a:extLst>
              <a:ext uri="{FF2B5EF4-FFF2-40B4-BE49-F238E27FC236}">
                <a16:creationId xmlns:a16="http://schemas.microsoft.com/office/drawing/2014/main" id="{EE9AE21E-D87D-4F81-8C46-1A0978A076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6"/>
          <a:stretch/>
        </p:blipFill>
        <p:spPr>
          <a:xfrm>
            <a:off x="6855087" y="1690688"/>
            <a:ext cx="48667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1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860" y="365125"/>
            <a:ext cx="10515600" cy="1325563"/>
          </a:xfr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+mj-lt"/>
                <a:ea typeface="+mn-ea"/>
                <a:cs typeface="+mn-cs"/>
              </a:rPr>
              <a:t>outline</a:t>
            </a:r>
            <a:endParaRPr lang="en-US" b="1" dirty="0">
              <a:solidFill>
                <a:schemeClr val="accent6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8751" y="2078487"/>
            <a:ext cx="10515600" cy="4351338"/>
          </a:xfrm>
        </p:spPr>
        <p:txBody>
          <a:bodyPr>
            <a:normAutofit/>
          </a:bodyPr>
          <a:lstStyle/>
          <a:p>
            <a:pPr marL="630238" indent="-517525">
              <a:buClr>
                <a:schemeClr val="accent6"/>
              </a:buClr>
              <a:buFont typeface="Calibri" panose="020F0502020204030204" pitchFamily="34" charset="0"/>
              <a:buChar char="①"/>
            </a:pPr>
            <a:r>
              <a:rPr lang="en-US" sz="2400" dirty="0"/>
              <a:t>RNA-seq background</a:t>
            </a:r>
          </a:p>
          <a:p>
            <a:pPr marL="630238" indent="-517525">
              <a:buClr>
                <a:schemeClr val="accent6"/>
              </a:buClr>
              <a:buFont typeface="Calibri" panose="020F0502020204030204" pitchFamily="34" charset="0"/>
              <a:buChar char="②"/>
            </a:pPr>
            <a:r>
              <a:rPr lang="en-US" sz="2400" dirty="0"/>
              <a:t>Mapping to the genome (</a:t>
            </a:r>
            <a:r>
              <a:rPr lang="en-US" sz="2400" i="1" dirty="0"/>
              <a:t>HISAT2</a:t>
            </a:r>
            <a:r>
              <a:rPr lang="en-US" sz="2400" dirty="0"/>
              <a:t> and </a:t>
            </a:r>
            <a:r>
              <a:rPr lang="en-US" sz="2400" i="1" dirty="0"/>
              <a:t>Artemis</a:t>
            </a:r>
            <a:r>
              <a:rPr lang="en-US" sz="2400" dirty="0"/>
              <a:t>)</a:t>
            </a:r>
          </a:p>
          <a:p>
            <a:pPr marL="630238" indent="-517525">
              <a:buClr>
                <a:schemeClr val="accent6"/>
              </a:buClr>
              <a:buFont typeface="Calibri" panose="020F0502020204030204" pitchFamily="34" charset="0"/>
              <a:buChar char="③"/>
            </a:pPr>
            <a:r>
              <a:rPr lang="en-US" sz="2400" dirty="0"/>
              <a:t>Mapping to the transcriptome and counting reads (</a:t>
            </a:r>
            <a:r>
              <a:rPr lang="en-US" sz="2400" i="1" dirty="0" err="1"/>
              <a:t>Kallisto</a:t>
            </a:r>
            <a:r>
              <a:rPr lang="en-US" sz="2400" dirty="0"/>
              <a:t>)</a:t>
            </a:r>
          </a:p>
          <a:p>
            <a:pPr marL="630238" indent="-517525">
              <a:buClr>
                <a:schemeClr val="accent6"/>
              </a:buClr>
              <a:buFont typeface="Calibri" panose="020F0502020204030204" pitchFamily="34" charset="0"/>
              <a:buChar char="④"/>
            </a:pPr>
            <a:r>
              <a:rPr lang="en-US" sz="2400" dirty="0"/>
              <a:t>Read count normalization</a:t>
            </a:r>
          </a:p>
          <a:p>
            <a:pPr marL="630238" indent="-517525">
              <a:buClr>
                <a:schemeClr val="accent6"/>
              </a:buClr>
              <a:buFont typeface="Calibri" panose="020F0502020204030204" pitchFamily="34" charset="0"/>
              <a:buChar char="⑤"/>
            </a:pPr>
            <a:r>
              <a:rPr lang="en-US" sz="2400" dirty="0"/>
              <a:t>Differential expression (</a:t>
            </a:r>
            <a:r>
              <a:rPr lang="en-US" sz="2400" i="1" dirty="0"/>
              <a:t>Sleuth</a:t>
            </a:r>
            <a:r>
              <a:rPr lang="en-US" sz="2400" dirty="0"/>
              <a:t>)</a:t>
            </a:r>
          </a:p>
          <a:p>
            <a:pPr marL="630238" indent="-517525">
              <a:buClr>
                <a:schemeClr val="accent6"/>
              </a:buClr>
              <a:buFont typeface="Calibri" panose="020F0502020204030204" pitchFamily="34" charset="0"/>
              <a:buChar char="⑥"/>
            </a:pPr>
            <a:r>
              <a:rPr lang="en-US" sz="2400" dirty="0"/>
              <a:t>What to do with a gene list</a:t>
            </a:r>
          </a:p>
          <a:p>
            <a:pPr marL="630238" indent="-517525">
              <a:buClr>
                <a:schemeClr val="accent6"/>
              </a:buClr>
              <a:buFont typeface="Calibri" panose="020F0502020204030204" pitchFamily="34" charset="0"/>
              <a:buChar char="⑦"/>
            </a:pPr>
            <a:r>
              <a:rPr lang="en-US" sz="2400" dirty="0"/>
              <a:t>Today´s exercise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641574A2-BBAA-44AB-94C7-3FF384AF49C7}"/>
              </a:ext>
            </a:extLst>
          </p:cNvPr>
          <p:cNvGrpSpPr/>
          <p:nvPr/>
        </p:nvGrpSpPr>
        <p:grpSpPr>
          <a:xfrm>
            <a:off x="9758454" y="500332"/>
            <a:ext cx="1162498" cy="991948"/>
            <a:chOff x="9758454" y="500332"/>
            <a:chExt cx="1162498" cy="991948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1AFDB879-DECE-4B56-8D6A-551F94F2D3AE}"/>
                </a:ext>
              </a:extLst>
            </p:cNvPr>
            <p:cNvGrpSpPr/>
            <p:nvPr/>
          </p:nvGrpSpPr>
          <p:grpSpPr>
            <a:xfrm>
              <a:off x="9929004" y="500332"/>
              <a:ext cx="991948" cy="991948"/>
              <a:chOff x="9929004" y="500332"/>
              <a:chExt cx="991948" cy="991948"/>
            </a:xfrm>
          </p:grpSpPr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2EC6BEF7-3F52-4DB9-B1AE-639CA1C01105}"/>
                  </a:ext>
                </a:extLst>
              </p:cNvPr>
              <p:cNvSpPr/>
              <p:nvPr/>
            </p:nvSpPr>
            <p:spPr>
              <a:xfrm>
                <a:off x="9929004" y="500332"/>
                <a:ext cx="991948" cy="991948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E9DA0B83-3DF8-4915-AAA0-BF626D1D0E03}"/>
                  </a:ext>
                </a:extLst>
              </p:cNvPr>
              <p:cNvSpPr/>
              <p:nvPr/>
            </p:nvSpPr>
            <p:spPr>
              <a:xfrm>
                <a:off x="10256812" y="672860"/>
                <a:ext cx="655514" cy="655514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543DBF9A-CA8B-449A-9E7B-C2F6153DA4E3}"/>
                  </a:ext>
                </a:extLst>
              </p:cNvPr>
              <p:cNvSpPr/>
              <p:nvPr/>
            </p:nvSpPr>
            <p:spPr>
              <a:xfrm>
                <a:off x="10501227" y="802256"/>
                <a:ext cx="419725" cy="419725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FCE87945-6AA8-4124-966F-E44610F4B235}"/>
                </a:ext>
              </a:extLst>
            </p:cNvPr>
            <p:cNvSpPr txBox="1"/>
            <p:nvPr/>
          </p:nvSpPr>
          <p:spPr>
            <a:xfrm>
              <a:off x="9758454" y="828133"/>
              <a:ext cx="11624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UY" sz="1600" dirty="0">
                  <a:solidFill>
                    <a:srgbClr val="8ABF55"/>
                  </a:solidFill>
                  <a:latin typeface="Arial Rounded MT Bold" panose="020F0704030504030204" pitchFamily="34" charset="0"/>
                </a:rPr>
                <a:t>WWPG 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531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717125" y="28033"/>
            <a:ext cx="3932237" cy="1600200"/>
          </a:xfr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GB" altLang="en-US" sz="3600" dirty="0">
                <a:solidFill>
                  <a:schemeClr val="accent6"/>
                </a:solidFill>
                <a:latin typeface="+mj-lt"/>
                <a:ea typeface="+mn-ea"/>
                <a:cs typeface="+mn-cs"/>
              </a:rPr>
              <a:t>Today´s exercises</a:t>
            </a:r>
            <a:endParaRPr lang="en-US" altLang="en-US" sz="3600" dirty="0">
              <a:solidFill>
                <a:schemeClr val="accent6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D495AD-3D04-4D4F-8940-CE8E17EC3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7723" y="947854"/>
            <a:ext cx="4284302" cy="5285678"/>
          </a:xfrm>
        </p:spPr>
        <p:txBody>
          <a:bodyPr>
            <a:normAutofit lnSpcReduction="10000"/>
          </a:bodyPr>
          <a:lstStyle/>
          <a:p>
            <a:pPr marL="344488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+mj-lt"/>
              <a:buAutoNum type="arabicPeriod"/>
            </a:pPr>
            <a:endParaRPr lang="en-US" sz="1800" dirty="0"/>
          </a:p>
          <a:p>
            <a:pPr marL="1588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-US" sz="1800" dirty="0"/>
              <a:t>Evaluate effects of vector transmission on malaria parasites </a:t>
            </a:r>
          </a:p>
          <a:p>
            <a:pPr marL="1588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-US" sz="1800" i="1" dirty="0"/>
              <a:t>Parasites transmitted by mosquitoes are less virulent than those obtained from serially blood passages </a:t>
            </a:r>
          </a:p>
          <a:p>
            <a:pPr marL="1588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endParaRPr lang="en-US" sz="1800" i="1" dirty="0"/>
          </a:p>
          <a:p>
            <a:pPr marL="1588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-US" sz="1800" i="1" dirty="0"/>
              <a:t>ARE THEY DIFFERENT FROM THE TRANSCRIPTIONAL POINT OF VIEW?</a:t>
            </a:r>
          </a:p>
          <a:p>
            <a:pPr marL="344488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+mj-lt"/>
              <a:buAutoNum type="arabicPeriod"/>
            </a:pPr>
            <a:endParaRPr lang="en-US" sz="1800" i="1" dirty="0"/>
          </a:p>
          <a:p>
            <a:pPr marL="344488" lvl="1" indent="-342900"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1800" dirty="0"/>
              <a:t>Map expression data of  the murine Plasmodium species </a:t>
            </a:r>
            <a:r>
              <a:rPr lang="en-US" sz="1800" i="1" dirty="0"/>
              <a:t>P. </a:t>
            </a:r>
            <a:r>
              <a:rPr lang="en-US" sz="1800" i="1" dirty="0" err="1"/>
              <a:t>chabaudi</a:t>
            </a:r>
            <a:endParaRPr lang="en-US" sz="1800" i="1" dirty="0"/>
          </a:p>
          <a:p>
            <a:pPr marL="344488" lvl="1" indent="-342900"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endParaRPr lang="en-US" sz="1800" i="1" dirty="0"/>
          </a:p>
          <a:p>
            <a:pPr marL="344488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1800" dirty="0"/>
              <a:t>View and compare multiple BAM files in Artemis</a:t>
            </a:r>
          </a:p>
          <a:p>
            <a:pPr marL="344488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marL="344488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Identify differentially expressed genes</a:t>
            </a:r>
          </a:p>
          <a:p>
            <a:pPr marL="344488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endParaRPr lang="en-US" sz="1800" dirty="0">
              <a:latin typeface="Calibri"/>
              <a:cs typeface="Calibri"/>
              <a:sym typeface="Calibri"/>
            </a:endParaRPr>
          </a:p>
          <a:p>
            <a:pPr marL="344488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cs typeface="Calibri"/>
                <a:sym typeface="Calibri"/>
              </a:rPr>
              <a:t>Use Sleuth to check data quality and interpret results</a:t>
            </a:r>
            <a:endParaRPr lang="en-US" sz="1800" dirty="0"/>
          </a:p>
          <a:p>
            <a:endParaRPr lang="es-UY" sz="1800" dirty="0"/>
          </a:p>
        </p:txBody>
      </p:sp>
      <p:pic>
        <p:nvPicPr>
          <p:cNvPr id="6" name="Picture 1" descr="Module_8_figure-01.png">
            <a:extLst>
              <a:ext uri="{FF2B5EF4-FFF2-40B4-BE49-F238E27FC236}">
                <a16:creationId xmlns:a16="http://schemas.microsoft.com/office/drawing/2014/main" id="{0AF34C94-ACE0-464D-94F8-278B7F99F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-29954"/>
            <a:ext cx="5729202" cy="670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6708CA2F-6DC4-4091-ACC7-003DC0E0ED8D}"/>
              </a:ext>
            </a:extLst>
          </p:cNvPr>
          <p:cNvGrpSpPr/>
          <p:nvPr/>
        </p:nvGrpSpPr>
        <p:grpSpPr>
          <a:xfrm>
            <a:off x="9758454" y="500332"/>
            <a:ext cx="1162498" cy="991948"/>
            <a:chOff x="9758454" y="500332"/>
            <a:chExt cx="1162498" cy="991948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20CD808D-5AF2-43D6-A27E-F3606748DA63}"/>
                </a:ext>
              </a:extLst>
            </p:cNvPr>
            <p:cNvGrpSpPr/>
            <p:nvPr/>
          </p:nvGrpSpPr>
          <p:grpSpPr>
            <a:xfrm>
              <a:off x="9929004" y="500332"/>
              <a:ext cx="991948" cy="991948"/>
              <a:chOff x="9929004" y="500332"/>
              <a:chExt cx="991948" cy="991948"/>
            </a:xfrm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D1CB174B-353B-4397-AC17-2B71FAED828C}"/>
                  </a:ext>
                </a:extLst>
              </p:cNvPr>
              <p:cNvSpPr/>
              <p:nvPr/>
            </p:nvSpPr>
            <p:spPr>
              <a:xfrm>
                <a:off x="9929004" y="500332"/>
                <a:ext cx="991948" cy="991948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6B0DEBE8-953B-4779-BE4E-2101350D1FEA}"/>
                  </a:ext>
                </a:extLst>
              </p:cNvPr>
              <p:cNvSpPr/>
              <p:nvPr/>
            </p:nvSpPr>
            <p:spPr>
              <a:xfrm>
                <a:off x="10256812" y="672860"/>
                <a:ext cx="655514" cy="655514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B36EFAB3-3797-4CB2-9B6B-87F03D28AB3D}"/>
                  </a:ext>
                </a:extLst>
              </p:cNvPr>
              <p:cNvSpPr/>
              <p:nvPr/>
            </p:nvSpPr>
            <p:spPr>
              <a:xfrm>
                <a:off x="10501227" y="802256"/>
                <a:ext cx="419725" cy="419725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8763707D-B56D-4637-A588-98376B43ED62}"/>
                </a:ext>
              </a:extLst>
            </p:cNvPr>
            <p:cNvSpPr txBox="1"/>
            <p:nvPr/>
          </p:nvSpPr>
          <p:spPr>
            <a:xfrm>
              <a:off x="9758454" y="828133"/>
              <a:ext cx="11624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UY" sz="1600" dirty="0">
                  <a:solidFill>
                    <a:srgbClr val="8ABF55"/>
                  </a:solidFill>
                  <a:latin typeface="Arial Rounded MT Bold" panose="020F0704030504030204" pitchFamily="34" charset="0"/>
                </a:rPr>
                <a:t>WWPG 22</a:t>
              </a:r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EC8B241-CA90-4538-A86A-E37E31173FD4}"/>
              </a:ext>
            </a:extLst>
          </p:cNvPr>
          <p:cNvSpPr txBox="1"/>
          <p:nvPr/>
        </p:nvSpPr>
        <p:spPr>
          <a:xfrm>
            <a:off x="995247" y="6151436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effectLst/>
                <a:latin typeface="-apple-system"/>
                <a:hlinkClick r:id="rId4"/>
              </a:rPr>
              <a:t>Spence et al. (2013).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>
            <a:spLocks noGrp="1"/>
          </p:cNvSpPr>
          <p:nvPr>
            <p:ph type="title"/>
          </p:nvPr>
        </p:nvSpPr>
        <p:spPr>
          <a:xfrm>
            <a:off x="0" y="327804"/>
            <a:ext cx="10515600" cy="132556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>
                <a:solidFill>
                  <a:schemeClr val="accent6"/>
                </a:solidFill>
                <a:ea typeface="+mn-ea"/>
                <a:cs typeface="+mn-cs"/>
              </a:rPr>
              <a:t>	Tools for differential expression</a:t>
            </a:r>
            <a:endParaRPr sz="3600" dirty="0">
              <a:solidFill>
                <a:schemeClr val="accent6"/>
              </a:solidFill>
              <a:ea typeface="+mn-ea"/>
              <a:cs typeface="+mn-cs"/>
            </a:endParaRPr>
          </a:p>
        </p:txBody>
      </p:sp>
      <p:sp>
        <p:nvSpPr>
          <p:cNvPr id="299" name="Google Shape;299;p34"/>
          <p:cNvSpPr txBox="1">
            <a:spLocks noGrp="1"/>
          </p:cNvSpPr>
          <p:nvPr>
            <p:ph type="body" idx="1"/>
          </p:nvPr>
        </p:nvSpPr>
        <p:spPr>
          <a:xfrm>
            <a:off x="549524" y="1368485"/>
            <a:ext cx="11424600" cy="50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10"/>
              <a:buNone/>
            </a:pPr>
            <a:endParaRPr lang="en-US" sz="1600" dirty="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10"/>
              <a:buNone/>
            </a:pPr>
            <a:r>
              <a:rPr lang="en-US" sz="1600" dirty="0"/>
              <a:t>SITES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Clr>
                <a:schemeClr val="dk1"/>
              </a:buClr>
              <a:buSzPts val="2210"/>
              <a:buNone/>
            </a:pPr>
            <a:r>
              <a:rPr lang="en-US" sz="1600" dirty="0"/>
              <a:t>RNASEQ BLOG (</a:t>
            </a:r>
            <a:r>
              <a:rPr lang="en-US" sz="1600" dirty="0">
                <a:hlinkClick r:id="rId3"/>
              </a:rPr>
              <a:t>www.rna-seqblog.com</a:t>
            </a:r>
            <a:r>
              <a:rPr lang="en-US" sz="1600" dirty="0"/>
              <a:t>)</a:t>
            </a: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10"/>
              <a:buNone/>
            </a:pPr>
            <a:endParaRPr lang="en-US" sz="1600" dirty="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10"/>
              <a:buNone/>
            </a:pPr>
            <a:endParaRPr lang="en-US" sz="1600" dirty="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10"/>
              <a:buNone/>
            </a:pPr>
            <a:r>
              <a:rPr lang="en-US" sz="1600" dirty="0"/>
              <a:t>TOOLS </a:t>
            </a:r>
          </a:p>
          <a:p>
            <a:pPr marL="228600" lvl="0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10"/>
              <a:buChar char="•"/>
            </a:pPr>
            <a:r>
              <a:rPr lang="en-US" sz="1600" dirty="0"/>
              <a:t>Tuxedo suite (University of Maryland Center for Bioinformatics and Computational Biology)</a:t>
            </a:r>
            <a:endParaRPr sz="1800" dirty="0"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10"/>
              <a:buChar char="•"/>
            </a:pPr>
            <a:r>
              <a:rPr lang="en-US" sz="1600" dirty="0"/>
              <a:t>Original pipeline: Bowtie (mapping), Tophat2, </a:t>
            </a:r>
            <a:r>
              <a:rPr lang="en-US" sz="1600" b="1" dirty="0"/>
              <a:t>Cufflinks</a:t>
            </a:r>
            <a:r>
              <a:rPr lang="en-US" sz="1600" dirty="0"/>
              <a:t>, </a:t>
            </a:r>
            <a:r>
              <a:rPr lang="en-US" sz="1600" dirty="0" err="1"/>
              <a:t>CummeRbund</a:t>
            </a:r>
            <a:endParaRPr lang="en-US" sz="1600" dirty="0"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10"/>
              <a:buChar char="•"/>
            </a:pPr>
            <a:r>
              <a:rPr lang="en-US" sz="1600" dirty="0"/>
              <a:t>New pipeline (</a:t>
            </a:r>
            <a:r>
              <a:rPr lang="en-US" sz="1600" u="sng" dirty="0">
                <a:solidFill>
                  <a:schemeClr val="hlink"/>
                </a:solidFill>
                <a:hlinkClick r:id="rId4"/>
              </a:rPr>
              <a:t>2016</a:t>
            </a:r>
            <a:r>
              <a:rPr lang="en-US" sz="1600" dirty="0"/>
              <a:t>): </a:t>
            </a:r>
            <a:r>
              <a:rPr lang="en-US" sz="1600" u="sng" dirty="0">
                <a:solidFill>
                  <a:schemeClr val="hlink"/>
                </a:solidFill>
                <a:hlinkClick r:id="rId5"/>
              </a:rPr>
              <a:t>HiSat2 </a:t>
            </a:r>
            <a:r>
              <a:rPr lang="en-US" sz="1600" dirty="0"/>
              <a:t>(mapping), </a:t>
            </a:r>
            <a:r>
              <a:rPr lang="en-US" sz="1600" u="sng" dirty="0" err="1">
                <a:solidFill>
                  <a:schemeClr val="hlink"/>
                </a:solidFill>
                <a:hlinkClick r:id="rId6"/>
              </a:rPr>
              <a:t>Stringtie</a:t>
            </a:r>
            <a:r>
              <a:rPr lang="en-US" sz="1600" u="sng" dirty="0">
                <a:solidFill>
                  <a:schemeClr val="hlink"/>
                </a:solidFill>
                <a:hlinkClick r:id="rId6"/>
              </a:rPr>
              <a:t> </a:t>
            </a:r>
            <a:r>
              <a:rPr lang="en-US" sz="1600" dirty="0"/>
              <a:t>(quant. transcripts), </a:t>
            </a:r>
            <a:r>
              <a:rPr lang="en-US" sz="1600" u="sng" dirty="0">
                <a:solidFill>
                  <a:schemeClr val="hlink"/>
                </a:solidFill>
                <a:hlinkClick r:id="rId7"/>
              </a:rPr>
              <a:t>Ballgown </a:t>
            </a:r>
            <a:r>
              <a:rPr lang="en-US" sz="1600" dirty="0"/>
              <a:t>(DE R package)</a:t>
            </a:r>
            <a:endParaRPr sz="1600" dirty="0"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10"/>
              <a:buChar char="•"/>
            </a:pPr>
            <a:r>
              <a:rPr lang="en-US" sz="1600" dirty="0"/>
              <a:t>R packages: </a:t>
            </a:r>
            <a:r>
              <a:rPr lang="en-US" sz="1600" u="sng" dirty="0">
                <a:solidFill>
                  <a:schemeClr val="hlink"/>
                </a:solidFill>
                <a:hlinkClick r:id="rId8"/>
              </a:rPr>
              <a:t>DEseq2</a:t>
            </a:r>
            <a:r>
              <a:rPr lang="en-US" sz="1600" dirty="0"/>
              <a:t> , </a:t>
            </a:r>
            <a:r>
              <a:rPr lang="en-US" sz="1600" u="sng" dirty="0" err="1">
                <a:solidFill>
                  <a:schemeClr val="hlink"/>
                </a:solidFill>
                <a:hlinkClick r:id="rId9"/>
              </a:rPr>
              <a:t>EdgeR</a:t>
            </a:r>
            <a:r>
              <a:rPr lang="en-US" sz="1600" dirty="0"/>
              <a:t>, </a:t>
            </a:r>
            <a:r>
              <a:rPr lang="en-US" sz="1600" u="sng" dirty="0" err="1">
                <a:solidFill>
                  <a:schemeClr val="hlink"/>
                </a:solidFill>
                <a:hlinkClick r:id="rId10"/>
              </a:rPr>
              <a:t>limma</a:t>
            </a:r>
            <a:r>
              <a:rPr lang="en-US" sz="1600" u="sng" dirty="0">
                <a:solidFill>
                  <a:schemeClr val="hlink"/>
                </a:solidFill>
                <a:hlinkClick r:id="rId10"/>
              </a:rPr>
              <a:t> </a:t>
            </a:r>
            <a:r>
              <a:rPr lang="en-US" sz="1600" dirty="0"/>
              <a:t>– can </a:t>
            </a:r>
            <a:r>
              <a:rPr lang="en-US" sz="1600" dirty="0" err="1"/>
              <a:t>analyse</a:t>
            </a:r>
            <a:r>
              <a:rPr lang="en-US" sz="1600" dirty="0"/>
              <a:t> output of Cufflinks/</a:t>
            </a:r>
            <a:r>
              <a:rPr lang="en-US" sz="1600" dirty="0" err="1"/>
              <a:t>Stringtie</a:t>
            </a:r>
            <a:endParaRPr sz="1600" dirty="0"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10"/>
              <a:buChar char="•"/>
            </a:pPr>
            <a:r>
              <a:rPr lang="en-US" sz="1600" dirty="0" err="1"/>
              <a:t>Webpackage</a:t>
            </a:r>
            <a:r>
              <a:rPr lang="en-US" sz="1600" dirty="0"/>
              <a:t>: </a:t>
            </a:r>
            <a:r>
              <a:rPr lang="en-US" sz="1600" u="sng" dirty="0">
                <a:solidFill>
                  <a:schemeClr val="hlink"/>
                </a:solidFill>
              </a:rPr>
              <a:t>degust </a:t>
            </a:r>
            <a:r>
              <a:rPr lang="en-US" sz="1600" dirty="0"/>
              <a:t>- RNA-seq exploration, analysis and </a:t>
            </a:r>
            <a:r>
              <a:rPr lang="en-US" sz="1600" dirty="0" err="1"/>
              <a:t>visualisation</a:t>
            </a:r>
            <a:endParaRPr sz="1600" dirty="0"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10"/>
              <a:buChar char="•"/>
            </a:pPr>
            <a:r>
              <a:rPr lang="en-US" sz="1600" dirty="0" err="1"/>
              <a:t>Pseudoaligners</a:t>
            </a:r>
            <a:r>
              <a:rPr lang="en-US" sz="1600" dirty="0"/>
              <a:t>: </a:t>
            </a:r>
            <a:r>
              <a:rPr lang="en-US" sz="1600" u="sng" dirty="0" err="1">
                <a:solidFill>
                  <a:schemeClr val="hlink"/>
                </a:solidFill>
                <a:hlinkClick r:id="rId11"/>
              </a:rPr>
              <a:t>Kallisto</a:t>
            </a:r>
            <a:r>
              <a:rPr lang="en-US" sz="1600" dirty="0"/>
              <a:t>/</a:t>
            </a:r>
            <a:r>
              <a:rPr lang="en-US" sz="1600" u="sng" dirty="0">
                <a:solidFill>
                  <a:schemeClr val="hlink"/>
                </a:solidFill>
                <a:hlinkClick r:id="rId12"/>
              </a:rPr>
              <a:t>sleuth</a:t>
            </a:r>
            <a:endParaRPr lang="en-US" sz="1600" u="sng" dirty="0">
              <a:solidFill>
                <a:schemeClr val="hlink"/>
              </a:solidFill>
            </a:endParaRPr>
          </a:p>
          <a:p>
            <a:pPr marL="0" indent="0">
              <a:lnSpc>
                <a:spcPct val="70000"/>
              </a:lnSpc>
              <a:buClr>
                <a:schemeClr val="dk1"/>
              </a:buClr>
              <a:buSzPts val="2210"/>
              <a:buNone/>
            </a:pPr>
            <a:endParaRPr lang="en-US" sz="1600" dirty="0"/>
          </a:p>
          <a:p>
            <a:pPr marL="0" indent="0">
              <a:lnSpc>
                <a:spcPct val="70000"/>
              </a:lnSpc>
              <a:buClr>
                <a:schemeClr val="dk1"/>
              </a:buClr>
              <a:buSzPts val="2210"/>
              <a:buNone/>
            </a:pPr>
            <a:r>
              <a:rPr lang="en-US" sz="1600" dirty="0"/>
              <a:t>REFS 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000"/>
            </a:pPr>
            <a:r>
              <a:rPr lang="en-US" sz="1400" dirty="0">
                <a:solidFill>
                  <a:srgbClr val="222222"/>
                </a:solidFill>
                <a:latin typeface="-apple-system"/>
              </a:rPr>
              <a:t>Martin, J., Wang, Z. (2011) Next-generation transcriptome assembly. </a:t>
            </a:r>
            <a:r>
              <a:rPr lang="en-US" sz="1400" i="1" dirty="0">
                <a:solidFill>
                  <a:srgbClr val="222222"/>
                </a:solidFill>
                <a:latin typeface="-apple-system"/>
              </a:rPr>
              <a:t>Nat Rev Genet</a:t>
            </a:r>
            <a:r>
              <a:rPr lang="en-US" sz="1400" dirty="0">
                <a:solidFill>
                  <a:srgbClr val="222222"/>
                </a:solidFill>
                <a:latin typeface="-apple-system"/>
              </a:rPr>
              <a:t> </a:t>
            </a:r>
            <a:r>
              <a:rPr lang="en-US" sz="1400" b="1" dirty="0">
                <a:solidFill>
                  <a:srgbClr val="222222"/>
                </a:solidFill>
                <a:latin typeface="-apple-system"/>
              </a:rPr>
              <a:t>12, </a:t>
            </a:r>
            <a:r>
              <a:rPr lang="en-US" sz="1400" dirty="0">
                <a:solidFill>
                  <a:srgbClr val="222222"/>
                </a:solidFill>
                <a:latin typeface="-apple-system"/>
              </a:rPr>
              <a:t>671–682. </a:t>
            </a:r>
            <a:r>
              <a:rPr lang="en-US" sz="1400" dirty="0">
                <a:solidFill>
                  <a:srgbClr val="222222"/>
                </a:solidFill>
                <a:latin typeface="-apple-system"/>
                <a:hlinkClick r:id="rId13"/>
              </a:rPr>
              <a:t>https://doi.org/10.1038/nrg3068</a:t>
            </a:r>
            <a:endParaRPr lang="en-US" sz="1400" dirty="0">
              <a:solidFill>
                <a:srgbClr val="222222"/>
              </a:solidFill>
              <a:latin typeface="-apple-system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000"/>
            </a:pPr>
            <a:r>
              <a:rPr lang="en-US" sz="1400" b="0" i="0" dirty="0" err="1">
                <a:solidFill>
                  <a:srgbClr val="222222"/>
                </a:solidFill>
                <a:effectLst/>
                <a:latin typeface="-apple-system"/>
              </a:rPr>
              <a:t>Pertea</a:t>
            </a:r>
            <a:r>
              <a:rPr lang="en-US" sz="140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-apple-system"/>
              </a:rPr>
              <a:t>et al. Transcript-level expression analysis of RNA-seq experiments with HISAT,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-apple-system"/>
              </a:rPr>
              <a:t>StringTie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-apple-system"/>
              </a:rPr>
              <a:t> and Ballgown. Nat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-apple-system"/>
              </a:rPr>
              <a:t>Protoc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-apple-system"/>
              </a:rPr>
              <a:t> 11, 1650–1667 (2016).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-apple-system"/>
                <a:hlinkClick r:id="rId14"/>
              </a:rPr>
              <a:t>https://doi.org/10.1038/nprot.2016.095</a:t>
            </a:r>
            <a:endParaRPr lang="en-US" sz="14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000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-apple-system"/>
              </a:rPr>
              <a:t>Conesa et al</a:t>
            </a:r>
            <a:r>
              <a:rPr lang="en-US" sz="1400" dirty="0">
                <a:solidFill>
                  <a:srgbClr val="222222"/>
                </a:solidFill>
                <a:latin typeface="-apple-system"/>
              </a:rPr>
              <a:t>. (2016) A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-apple-system"/>
              </a:rPr>
              <a:t>survey of best practices for RNA-seq data analysis. Genome Biol 17, 13. https://doi.org/10.1186/s13059-016-0881-8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000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-apple-system"/>
              </a:rPr>
              <a:t>Stark, R.,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-apple-system"/>
              </a:rPr>
              <a:t>Grzelak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-apple-system"/>
              </a:rPr>
              <a:t>, M. &amp; Hadfield, J</a:t>
            </a:r>
            <a:r>
              <a:rPr lang="en-US" sz="1400" dirty="0">
                <a:solidFill>
                  <a:srgbClr val="222222"/>
                </a:solidFill>
                <a:latin typeface="-apple-system"/>
              </a:rPr>
              <a:t>. (2019). RNA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-apple-system"/>
              </a:rPr>
              <a:t>sequencing: the teenage years.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-apple-system"/>
              </a:rPr>
              <a:t>Nat Rev Genet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sz="1400" b="1" i="0" dirty="0">
                <a:solidFill>
                  <a:srgbClr val="222222"/>
                </a:solidFill>
                <a:effectLst/>
                <a:latin typeface="-apple-system"/>
              </a:rPr>
              <a:t>20, 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-apple-system"/>
              </a:rPr>
              <a:t>631–656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-apple-system"/>
                <a:hlinkClick r:id="rId15"/>
              </a:rPr>
              <a:t>https://doi.org/10.1038/s41576-019-0150-2</a:t>
            </a:r>
            <a:endParaRPr lang="en-US" sz="14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000"/>
            </a:pPr>
            <a:r>
              <a:rPr lang="es-UY" sz="1400" b="0" i="0" dirty="0" err="1">
                <a:solidFill>
                  <a:srgbClr val="222222"/>
                </a:solidFill>
                <a:effectLst/>
                <a:latin typeface="-apple-system"/>
              </a:rPr>
              <a:t>Westermann</a:t>
            </a:r>
            <a:r>
              <a:rPr lang="es-UY" sz="1400" b="0" i="0" dirty="0">
                <a:solidFill>
                  <a:srgbClr val="222222"/>
                </a:solidFill>
                <a:effectLst/>
                <a:latin typeface="-apple-system"/>
              </a:rPr>
              <a:t>, A.J., Vogel, J. Cross-</a:t>
            </a:r>
            <a:r>
              <a:rPr lang="es-UY" sz="1400" b="0" i="0" dirty="0" err="1">
                <a:solidFill>
                  <a:srgbClr val="222222"/>
                </a:solidFill>
                <a:effectLst/>
                <a:latin typeface="-apple-system"/>
              </a:rPr>
              <a:t>species</a:t>
            </a:r>
            <a:r>
              <a:rPr lang="es-UY" sz="1400" b="0" i="0" dirty="0">
                <a:solidFill>
                  <a:srgbClr val="222222"/>
                </a:solidFill>
                <a:effectLst/>
                <a:latin typeface="-apple-system"/>
              </a:rPr>
              <a:t> RNA-</a:t>
            </a:r>
            <a:r>
              <a:rPr lang="es-UY" sz="1400" b="0" i="0" dirty="0" err="1">
                <a:solidFill>
                  <a:srgbClr val="222222"/>
                </a:solidFill>
                <a:effectLst/>
                <a:latin typeface="-apple-system"/>
              </a:rPr>
              <a:t>seq</a:t>
            </a:r>
            <a:r>
              <a:rPr lang="es-UY" sz="14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es-UY" sz="1400" b="0" i="0" dirty="0" err="1">
                <a:solidFill>
                  <a:srgbClr val="222222"/>
                </a:solidFill>
                <a:effectLst/>
                <a:latin typeface="-apple-system"/>
              </a:rPr>
              <a:t>for</a:t>
            </a:r>
            <a:r>
              <a:rPr lang="es-UY" sz="14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es-UY" sz="1400" b="0" i="0" dirty="0" err="1">
                <a:solidFill>
                  <a:srgbClr val="222222"/>
                </a:solidFill>
                <a:effectLst/>
                <a:latin typeface="-apple-system"/>
              </a:rPr>
              <a:t>deciphering</a:t>
            </a:r>
            <a:r>
              <a:rPr lang="es-UY" sz="1400" b="0" i="0" dirty="0">
                <a:solidFill>
                  <a:srgbClr val="222222"/>
                </a:solidFill>
                <a:effectLst/>
                <a:latin typeface="-apple-system"/>
              </a:rPr>
              <a:t> host–</a:t>
            </a:r>
            <a:r>
              <a:rPr lang="es-UY" sz="1400" b="0" i="0" dirty="0" err="1">
                <a:solidFill>
                  <a:srgbClr val="222222"/>
                </a:solidFill>
                <a:effectLst/>
                <a:latin typeface="-apple-system"/>
              </a:rPr>
              <a:t>microbe</a:t>
            </a:r>
            <a:r>
              <a:rPr lang="es-UY" sz="14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es-UY" sz="1400" b="0" i="0" dirty="0" err="1">
                <a:solidFill>
                  <a:srgbClr val="222222"/>
                </a:solidFill>
                <a:effectLst/>
                <a:latin typeface="-apple-system"/>
              </a:rPr>
              <a:t>interactions</a:t>
            </a:r>
            <a:r>
              <a:rPr lang="es-UY" sz="1400" b="0" i="0" dirty="0">
                <a:solidFill>
                  <a:srgbClr val="222222"/>
                </a:solidFill>
                <a:effectLst/>
                <a:latin typeface="-apple-system"/>
              </a:rPr>
              <a:t>. </a:t>
            </a:r>
            <a:r>
              <a:rPr lang="es-UY" sz="1400" b="0" i="1" dirty="0" err="1">
                <a:solidFill>
                  <a:srgbClr val="222222"/>
                </a:solidFill>
                <a:effectLst/>
                <a:latin typeface="-apple-system"/>
              </a:rPr>
              <a:t>Nat</a:t>
            </a:r>
            <a:r>
              <a:rPr lang="es-UY" sz="1400" b="0" i="1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es-UY" sz="1400" b="0" i="1" dirty="0" err="1">
                <a:solidFill>
                  <a:srgbClr val="222222"/>
                </a:solidFill>
                <a:effectLst/>
                <a:latin typeface="-apple-system"/>
              </a:rPr>
              <a:t>Rev</a:t>
            </a:r>
            <a:r>
              <a:rPr lang="es-UY" sz="1400" b="0" i="1" dirty="0">
                <a:solidFill>
                  <a:srgbClr val="222222"/>
                </a:solidFill>
                <a:effectLst/>
                <a:latin typeface="-apple-system"/>
              </a:rPr>
              <a:t> Genet</a:t>
            </a:r>
            <a:r>
              <a:rPr lang="es-UY" sz="14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s-UY" sz="1400" b="1" i="0" dirty="0">
                <a:solidFill>
                  <a:srgbClr val="222222"/>
                </a:solidFill>
                <a:effectLst/>
                <a:latin typeface="-apple-system"/>
              </a:rPr>
              <a:t>22, </a:t>
            </a:r>
            <a:r>
              <a:rPr lang="es-UY" sz="1400" b="0" i="0" dirty="0">
                <a:solidFill>
                  <a:srgbClr val="222222"/>
                </a:solidFill>
                <a:effectLst/>
                <a:latin typeface="-apple-system"/>
              </a:rPr>
              <a:t>361–378 (2021). </a:t>
            </a:r>
            <a:r>
              <a:rPr lang="es-UY" sz="1400" b="0" i="0" dirty="0">
                <a:solidFill>
                  <a:srgbClr val="222222"/>
                </a:solidFill>
                <a:effectLst/>
                <a:latin typeface="-apple-system"/>
                <a:hlinkClick r:id="rId16"/>
              </a:rPr>
              <a:t>https://doi.org/10.1038/s41576-021-00326-y</a:t>
            </a:r>
            <a:endParaRPr lang="es-UY" sz="14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10"/>
              <a:buChar char="•"/>
            </a:pPr>
            <a:endParaRPr lang="en-US" sz="1800" u="sng" dirty="0">
              <a:solidFill>
                <a:schemeClr val="hlink"/>
              </a:solidFill>
            </a:endParaRPr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10"/>
              <a:buChar char="•"/>
            </a:pPr>
            <a:endParaRPr sz="1800" dirty="0"/>
          </a:p>
          <a:p>
            <a:pPr marL="0" lvl="1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endParaRPr sz="1800" dirty="0"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85"/>
              <a:buChar char="•"/>
            </a:pPr>
            <a:r>
              <a:rPr lang="en-US" sz="1400" dirty="0"/>
              <a:t>NOTE: many packages require raw counts for analysis, not FKPM/TPM, as they model dispersal of coverage and </a:t>
            </a:r>
            <a:r>
              <a:rPr lang="en-US" sz="1400" dirty="0" err="1"/>
              <a:t>normalise</a:t>
            </a:r>
            <a:r>
              <a:rPr lang="en-US" sz="1400" dirty="0"/>
              <a:t> across whole genome/transcriptome. Be careful to read/understand specific requirements per tool</a:t>
            </a:r>
            <a:endParaRPr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+mj-lt"/>
                <a:ea typeface="+mn-ea"/>
                <a:cs typeface="+mn-cs"/>
              </a:rPr>
              <a:t>Different cells express different genes</a:t>
            </a:r>
            <a:endParaRPr sz="3600" b="1" dirty="0">
              <a:solidFill>
                <a:schemeClr val="accent6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25" name="Marcador de contenido 24">
            <a:extLst>
              <a:ext uri="{FF2B5EF4-FFF2-40B4-BE49-F238E27FC236}">
                <a16:creationId xmlns:a16="http://schemas.microsoft.com/office/drawing/2014/main" id="{89513BC8-F14B-48E3-A7AA-D4CA47647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4751"/>
          <a:stretch/>
        </p:blipFill>
        <p:spPr>
          <a:xfrm>
            <a:off x="1709638" y="1794205"/>
            <a:ext cx="9066197" cy="4486275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3C6435FC-71B4-434E-A947-5DEDD75726A5}"/>
              </a:ext>
            </a:extLst>
          </p:cNvPr>
          <p:cNvGrpSpPr/>
          <p:nvPr/>
        </p:nvGrpSpPr>
        <p:grpSpPr>
          <a:xfrm>
            <a:off x="9929004" y="500332"/>
            <a:ext cx="991948" cy="991948"/>
            <a:chOff x="9929004" y="500332"/>
            <a:chExt cx="991948" cy="991948"/>
          </a:xfrm>
          <a:noFill/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00A7636A-5FF1-4F18-A9F4-8251DD4D2151}"/>
                </a:ext>
              </a:extLst>
            </p:cNvPr>
            <p:cNvSpPr/>
            <p:nvPr/>
          </p:nvSpPr>
          <p:spPr>
            <a:xfrm>
              <a:off x="9929004" y="500332"/>
              <a:ext cx="991948" cy="991948"/>
            </a:xfrm>
            <a:prstGeom prst="ellipse">
              <a:avLst/>
            </a:prstGeom>
            <a:grpFill/>
            <a:ln w="19050">
              <a:solidFill>
                <a:srgbClr val="8ABF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>
                <a:solidFill>
                  <a:schemeClr val="accent6"/>
                </a:solidFill>
              </a:endParaRPr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49CF9079-661D-4626-B895-C1D4BBD94060}"/>
                </a:ext>
              </a:extLst>
            </p:cNvPr>
            <p:cNvSpPr/>
            <p:nvPr/>
          </p:nvSpPr>
          <p:spPr>
            <a:xfrm>
              <a:off x="10256812" y="672860"/>
              <a:ext cx="655514" cy="655514"/>
            </a:xfrm>
            <a:prstGeom prst="ellipse">
              <a:avLst/>
            </a:prstGeom>
            <a:grpFill/>
            <a:ln w="19050">
              <a:solidFill>
                <a:srgbClr val="8ABF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>
                <a:solidFill>
                  <a:schemeClr val="accent6"/>
                </a:solidFill>
              </a:endParaRPr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17C93DFB-3D37-402C-95D4-6F0CAE29DFC2}"/>
                </a:ext>
              </a:extLst>
            </p:cNvPr>
            <p:cNvSpPr/>
            <p:nvPr/>
          </p:nvSpPr>
          <p:spPr>
            <a:xfrm>
              <a:off x="10501227" y="802256"/>
              <a:ext cx="419725" cy="419725"/>
            </a:xfrm>
            <a:prstGeom prst="ellipse">
              <a:avLst/>
            </a:prstGeom>
            <a:grpFill/>
            <a:ln w="19050">
              <a:solidFill>
                <a:srgbClr val="8ABF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>
                <a:solidFill>
                  <a:schemeClr val="accent6"/>
                </a:solidFill>
              </a:endParaRPr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2A5D4CC6-4876-4BB6-9200-6D85DE35048D}"/>
              </a:ext>
            </a:extLst>
          </p:cNvPr>
          <p:cNvSpPr txBox="1"/>
          <p:nvPr/>
        </p:nvSpPr>
        <p:spPr>
          <a:xfrm>
            <a:off x="9758454" y="828133"/>
            <a:ext cx="116249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UY" sz="1600" dirty="0">
                <a:solidFill>
                  <a:schemeClr val="accent6"/>
                </a:solidFill>
                <a:latin typeface="Arial Rounded MT Bold" panose="020F0704030504030204" pitchFamily="34" charset="0"/>
              </a:rPr>
              <a:t>WWPG 22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8342DAC-CB79-4D80-B74A-F1013ECF7517}"/>
              </a:ext>
            </a:extLst>
          </p:cNvPr>
          <p:cNvSpPr txBox="1"/>
          <p:nvPr/>
        </p:nvSpPr>
        <p:spPr>
          <a:xfrm>
            <a:off x="623258" y="6358470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0238" indent="-517525">
              <a:buClr>
                <a:schemeClr val="accent6"/>
              </a:buClr>
              <a:buFont typeface="Calibri" panose="020F0502020204030204" pitchFamily="34" charset="0"/>
              <a:buChar char="①"/>
            </a:pPr>
            <a:r>
              <a:rPr lang="en-US" sz="1800" dirty="0"/>
              <a:t>RNA-seq background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en-US" sz="3600" b="1" dirty="0">
                <a:solidFill>
                  <a:schemeClr val="accent6"/>
                </a:solidFill>
                <a:latin typeface="+mj-lt"/>
              </a:rPr>
              <a:t>Gene expression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D5F878A-4867-4B01-ABBF-D1FCC48CAFE4}"/>
              </a:ext>
            </a:extLst>
          </p:cNvPr>
          <p:cNvGrpSpPr/>
          <p:nvPr/>
        </p:nvGrpSpPr>
        <p:grpSpPr>
          <a:xfrm>
            <a:off x="9758454" y="500332"/>
            <a:ext cx="1162498" cy="991948"/>
            <a:chOff x="9758454" y="500332"/>
            <a:chExt cx="1162498" cy="991948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4519195E-9450-4070-B2C5-F2D9C1FB2D67}"/>
                </a:ext>
              </a:extLst>
            </p:cNvPr>
            <p:cNvGrpSpPr/>
            <p:nvPr/>
          </p:nvGrpSpPr>
          <p:grpSpPr>
            <a:xfrm>
              <a:off x="9929004" y="500332"/>
              <a:ext cx="991948" cy="991948"/>
              <a:chOff x="9929004" y="500332"/>
              <a:chExt cx="991948" cy="991948"/>
            </a:xfrm>
          </p:grpSpPr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DB603E6E-025D-4F1D-BE6E-8139BE3FFC01}"/>
                  </a:ext>
                </a:extLst>
              </p:cNvPr>
              <p:cNvSpPr/>
              <p:nvPr/>
            </p:nvSpPr>
            <p:spPr>
              <a:xfrm>
                <a:off x="9929004" y="500332"/>
                <a:ext cx="991948" cy="991948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59F71D03-CA58-42F9-AA15-1500C6D9A334}"/>
                  </a:ext>
                </a:extLst>
              </p:cNvPr>
              <p:cNvSpPr/>
              <p:nvPr/>
            </p:nvSpPr>
            <p:spPr>
              <a:xfrm>
                <a:off x="10256812" y="672860"/>
                <a:ext cx="655514" cy="655514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1C537808-3DAF-4700-9D6F-10FB1523816E}"/>
                  </a:ext>
                </a:extLst>
              </p:cNvPr>
              <p:cNvSpPr/>
              <p:nvPr/>
            </p:nvSpPr>
            <p:spPr>
              <a:xfrm>
                <a:off x="10501227" y="802256"/>
                <a:ext cx="419725" cy="419725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027DED84-5A88-4D07-9281-687C4E234521}"/>
                </a:ext>
              </a:extLst>
            </p:cNvPr>
            <p:cNvSpPr txBox="1"/>
            <p:nvPr/>
          </p:nvSpPr>
          <p:spPr>
            <a:xfrm>
              <a:off x="9758454" y="828133"/>
              <a:ext cx="11624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UY" sz="1600" dirty="0">
                  <a:solidFill>
                    <a:srgbClr val="8ABF55"/>
                  </a:solidFill>
                  <a:latin typeface="Arial Rounded MT Bold" panose="020F0704030504030204" pitchFamily="34" charset="0"/>
                </a:rPr>
                <a:t>WWPG 22</a:t>
              </a:r>
            </a:p>
          </p:txBody>
        </p:sp>
      </p:grpSp>
      <p:graphicFrame>
        <p:nvGraphicFramePr>
          <p:cNvPr id="27" name="Object 2">
            <a:extLst>
              <a:ext uri="{FF2B5EF4-FFF2-40B4-BE49-F238E27FC236}">
                <a16:creationId xmlns:a16="http://schemas.microsoft.com/office/drawing/2014/main" id="{79A43E31-75FE-4E97-86CF-41CF3F4ECE3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8472657"/>
              </p:ext>
            </p:extLst>
          </p:nvPr>
        </p:nvGraphicFramePr>
        <p:xfrm>
          <a:off x="3486150" y="1981994"/>
          <a:ext cx="521970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" name="Document" r:id="rId4" imgW="5219700" imgH="4038600" progId="Word.Document.8">
                  <p:embed/>
                </p:oleObj>
              </mc:Choice>
              <mc:Fallback>
                <p:oleObj name="Document" r:id="rId4" imgW="5219700" imgH="4038600" progId="Word.Document.8">
                  <p:embed/>
                  <p:pic>
                    <p:nvPicPr>
                      <p:cNvPr id="26" name="Object 2">
                        <a:extLst>
                          <a:ext uri="{FF2B5EF4-FFF2-40B4-BE49-F238E27FC236}">
                            <a16:creationId xmlns:a16="http://schemas.microsoft.com/office/drawing/2014/main" id="{C920AA19-0CF5-401D-9494-A6CDDDB14D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6150" y="1981994"/>
                        <a:ext cx="5219700" cy="403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CuadroTexto 27">
            <a:extLst>
              <a:ext uri="{FF2B5EF4-FFF2-40B4-BE49-F238E27FC236}">
                <a16:creationId xmlns:a16="http://schemas.microsoft.com/office/drawing/2014/main" id="{A9D08B42-889E-4297-8F43-240D5B0221B9}"/>
              </a:ext>
            </a:extLst>
          </p:cNvPr>
          <p:cNvSpPr txBox="1"/>
          <p:nvPr/>
        </p:nvSpPr>
        <p:spPr>
          <a:xfrm>
            <a:off x="623258" y="6358470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0238" indent="-517525">
              <a:buClr>
                <a:schemeClr val="accent6"/>
              </a:buClr>
              <a:buFont typeface="Calibri" panose="020F0502020204030204" pitchFamily="34" charset="0"/>
              <a:buChar char="①"/>
            </a:pPr>
            <a:r>
              <a:rPr lang="en-US" sz="1800" dirty="0"/>
              <a:t>RNA-seq background</a:t>
            </a:r>
          </a:p>
        </p:txBody>
      </p:sp>
    </p:spTree>
    <p:extLst>
      <p:ext uri="{BB962C8B-B14F-4D97-AF65-F5344CB8AC3E}">
        <p14:creationId xmlns:p14="http://schemas.microsoft.com/office/powerpoint/2010/main" val="179905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>
            <a:spLocks noGrp="1"/>
          </p:cNvSpPr>
          <p:nvPr>
            <p:ph idx="1"/>
          </p:nvPr>
        </p:nvSpPr>
        <p:spPr>
          <a:xfrm>
            <a:off x="706653" y="228093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lvl="1" indent="-762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8EF87DDD-C1F7-476C-96A9-A02DFF768BCB}"/>
              </a:ext>
            </a:extLst>
          </p:cNvPr>
          <p:cNvGrpSpPr/>
          <p:nvPr/>
        </p:nvGrpSpPr>
        <p:grpSpPr>
          <a:xfrm>
            <a:off x="9758454" y="500332"/>
            <a:ext cx="1162498" cy="991948"/>
            <a:chOff x="9758454" y="500332"/>
            <a:chExt cx="1162498" cy="991948"/>
          </a:xfrm>
        </p:grpSpPr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AB42B19D-5098-4C3F-9D19-A0C7F4FE2434}"/>
                </a:ext>
              </a:extLst>
            </p:cNvPr>
            <p:cNvGrpSpPr/>
            <p:nvPr/>
          </p:nvGrpSpPr>
          <p:grpSpPr>
            <a:xfrm>
              <a:off x="9929004" y="500332"/>
              <a:ext cx="991948" cy="991948"/>
              <a:chOff x="9929004" y="500332"/>
              <a:chExt cx="991948" cy="991948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E58280E6-097A-43B8-BD4A-DCAF2C1D2CDF}"/>
                  </a:ext>
                </a:extLst>
              </p:cNvPr>
              <p:cNvSpPr/>
              <p:nvPr/>
            </p:nvSpPr>
            <p:spPr>
              <a:xfrm>
                <a:off x="9929004" y="500332"/>
                <a:ext cx="991948" cy="991948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D5B2075E-948B-4DE8-A703-099E17B3339B}"/>
                  </a:ext>
                </a:extLst>
              </p:cNvPr>
              <p:cNvSpPr/>
              <p:nvPr/>
            </p:nvSpPr>
            <p:spPr>
              <a:xfrm>
                <a:off x="10256812" y="672860"/>
                <a:ext cx="655514" cy="655514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3B1E6D2F-435B-4F00-BE59-6AF99CD83C60}"/>
                  </a:ext>
                </a:extLst>
              </p:cNvPr>
              <p:cNvSpPr/>
              <p:nvPr/>
            </p:nvSpPr>
            <p:spPr>
              <a:xfrm>
                <a:off x="10501227" y="802256"/>
                <a:ext cx="419725" cy="419725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77AECA5E-7667-432A-AD06-A3B9D3702400}"/>
                </a:ext>
              </a:extLst>
            </p:cNvPr>
            <p:cNvSpPr txBox="1"/>
            <p:nvPr/>
          </p:nvSpPr>
          <p:spPr>
            <a:xfrm>
              <a:off x="9758454" y="828133"/>
              <a:ext cx="11624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UY" sz="1600" dirty="0">
                  <a:solidFill>
                    <a:srgbClr val="8ABF55"/>
                  </a:solidFill>
                  <a:latin typeface="Arial Rounded MT Bold" panose="020F0704030504030204" pitchFamily="34" charset="0"/>
                </a:rPr>
                <a:t>WWPG 22</a:t>
              </a:r>
            </a:p>
          </p:txBody>
        </p:sp>
      </p:grpSp>
      <p:pic>
        <p:nvPicPr>
          <p:cNvPr id="18" name="Marcador de contenido 6">
            <a:extLst>
              <a:ext uri="{FF2B5EF4-FFF2-40B4-BE49-F238E27FC236}">
                <a16:creationId xmlns:a16="http://schemas.microsoft.com/office/drawing/2014/main" id="{8807BD84-4522-494D-AE1D-5C88A101D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569" y="1081141"/>
            <a:ext cx="7060446" cy="5336911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D3A12391-5C63-4D81-BEC8-F8A5E9BFB6FC}"/>
              </a:ext>
            </a:extLst>
          </p:cNvPr>
          <p:cNvGrpSpPr/>
          <p:nvPr/>
        </p:nvGrpSpPr>
        <p:grpSpPr>
          <a:xfrm>
            <a:off x="115147" y="1956411"/>
            <a:ext cx="3811438" cy="2103500"/>
            <a:chOff x="838200" y="2041957"/>
            <a:chExt cx="3811438" cy="2103500"/>
          </a:xfrm>
        </p:grpSpPr>
        <p:sp>
          <p:nvSpPr>
            <p:cNvPr id="268" name="Google Shape;268;p31"/>
            <p:cNvSpPr txBox="1"/>
            <p:nvPr/>
          </p:nvSpPr>
          <p:spPr>
            <a:xfrm>
              <a:off x="838200" y="2041957"/>
              <a:ext cx="33887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Calibri"/>
                  <a:ea typeface="Calibri"/>
                  <a:cs typeface="Calibri"/>
                  <a:sym typeface="Calibri"/>
                </a:rPr>
                <a:t>Low to moderate throughput</a:t>
              </a:r>
              <a:endParaRPr sz="1800" b="1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" name="Conector recto de flecha 2">
              <a:extLst>
                <a:ext uri="{FF2B5EF4-FFF2-40B4-BE49-F238E27FC236}">
                  <a16:creationId xmlns:a16="http://schemas.microsoft.com/office/drawing/2014/main" id="{9DCDE50E-A8D8-4D14-90D1-77101D54C990}"/>
                </a:ext>
              </a:extLst>
            </p:cNvPr>
            <p:cNvCxnSpPr>
              <a:cxnSpLocks/>
            </p:cNvCxnSpPr>
            <p:nvPr/>
          </p:nvCxnSpPr>
          <p:spPr>
            <a:xfrm>
              <a:off x="2282410" y="2419916"/>
              <a:ext cx="478043" cy="17255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A1A71534-306A-4F86-A5FD-ED7B722A1FC8}"/>
                </a:ext>
              </a:extLst>
            </p:cNvPr>
            <p:cNvCxnSpPr>
              <a:cxnSpLocks/>
            </p:cNvCxnSpPr>
            <p:nvPr/>
          </p:nvCxnSpPr>
          <p:spPr>
            <a:xfrm>
              <a:off x="2760453" y="2419916"/>
              <a:ext cx="664234" cy="98751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EC776DFC-B258-449D-89F5-B279E5762025}"/>
                </a:ext>
              </a:extLst>
            </p:cNvPr>
            <p:cNvCxnSpPr>
              <a:cxnSpLocks/>
            </p:cNvCxnSpPr>
            <p:nvPr/>
          </p:nvCxnSpPr>
          <p:spPr>
            <a:xfrm>
              <a:off x="3726619" y="2165231"/>
              <a:ext cx="92301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B1BAAD07-A046-489C-9578-8E071B171914}"/>
              </a:ext>
            </a:extLst>
          </p:cNvPr>
          <p:cNvGrpSpPr/>
          <p:nvPr/>
        </p:nvGrpSpPr>
        <p:grpSpPr>
          <a:xfrm>
            <a:off x="5772639" y="3904496"/>
            <a:ext cx="5296618" cy="2247786"/>
            <a:chOff x="6495692" y="3990042"/>
            <a:chExt cx="5296618" cy="2247786"/>
          </a:xfrm>
        </p:grpSpPr>
        <p:sp>
          <p:nvSpPr>
            <p:cNvPr id="263" name="Google Shape;263;p31"/>
            <p:cNvSpPr txBox="1"/>
            <p:nvPr/>
          </p:nvSpPr>
          <p:spPr>
            <a:xfrm>
              <a:off x="7456822" y="5157160"/>
              <a:ext cx="42837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Moderate to high throughput approaches</a:t>
              </a:r>
              <a:endParaRPr sz="1800" b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1"/>
            <p:cNvSpPr txBox="1"/>
            <p:nvPr/>
          </p:nvSpPr>
          <p:spPr>
            <a:xfrm>
              <a:off x="6560137" y="5591497"/>
              <a:ext cx="3059107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Char char="-"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Requires reference genome</a:t>
              </a:r>
              <a:endParaRPr dirty="0"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Char char="-"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Large amounts of RNA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1"/>
            <p:cNvSpPr txBox="1"/>
            <p:nvPr/>
          </p:nvSpPr>
          <p:spPr>
            <a:xfrm>
              <a:off x="8587587" y="3990042"/>
              <a:ext cx="32047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Char char="-"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 novo or reference based</a:t>
              </a:r>
              <a:endParaRPr dirty="0"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Char char="-"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Single cell </a:t>
              </a:r>
              <a:r>
                <a:rPr lang="en-US" sz="18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RNAseq</a:t>
              </a: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is possible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" name="Conector recto de flecha 26">
              <a:extLst>
                <a:ext uri="{FF2B5EF4-FFF2-40B4-BE49-F238E27FC236}">
                  <a16:creationId xmlns:a16="http://schemas.microsoft.com/office/drawing/2014/main" id="{95D03A15-0520-411F-88FF-3A28E1165B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9381" y="4313208"/>
              <a:ext cx="415634" cy="8439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ector recto de flecha 29">
              <a:extLst>
                <a:ext uri="{FF2B5EF4-FFF2-40B4-BE49-F238E27FC236}">
                  <a16:creationId xmlns:a16="http://schemas.microsoft.com/office/drawing/2014/main" id="{D4E9257B-A9EA-4718-B295-1C269E6A1900}"/>
                </a:ext>
              </a:extLst>
            </p:cNvPr>
            <p:cNvCxnSpPr>
              <a:cxnSpLocks/>
              <a:stCxn id="263" idx="1"/>
            </p:cNvCxnSpPr>
            <p:nvPr/>
          </p:nvCxnSpPr>
          <p:spPr>
            <a:xfrm flipH="1" flipV="1">
              <a:off x="6495692" y="4925684"/>
              <a:ext cx="961130" cy="4161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5" name="CuadroTexto 34">
            <a:extLst>
              <a:ext uri="{FF2B5EF4-FFF2-40B4-BE49-F238E27FC236}">
                <a16:creationId xmlns:a16="http://schemas.microsoft.com/office/drawing/2014/main" id="{1439A1F9-16DD-4B18-AA9D-D5B84F9AC7B4}"/>
              </a:ext>
            </a:extLst>
          </p:cNvPr>
          <p:cNvSpPr txBox="1"/>
          <p:nvPr/>
        </p:nvSpPr>
        <p:spPr>
          <a:xfrm>
            <a:off x="623258" y="6358470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0238" indent="-517525">
              <a:buClr>
                <a:schemeClr val="accent6"/>
              </a:buClr>
              <a:buFont typeface="Calibri" panose="020F0502020204030204" pitchFamily="34" charset="0"/>
              <a:buChar char="①"/>
            </a:pPr>
            <a:r>
              <a:rPr lang="en-US" sz="1800" dirty="0"/>
              <a:t>RNA-seq background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0F6F3F37-E0BC-42E4-A9C5-79CC4A47C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1834">
            <a:off x="7827886" y="848924"/>
            <a:ext cx="2832479" cy="24615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259" name="Google Shape;259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+mj-lt"/>
              </a:rPr>
              <a:t>Approaches to measure RNA abundance</a:t>
            </a:r>
            <a:endParaRPr sz="3600" b="1" dirty="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564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en-US" sz="3600" b="1" dirty="0">
                <a:solidFill>
                  <a:schemeClr val="accent6"/>
                </a:solidFill>
                <a:latin typeface="+mj-lt"/>
                <a:ea typeface="+mn-ea"/>
                <a:cs typeface="+mn-cs"/>
              </a:rPr>
              <a:t>RNA sequencing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C15BC45B-1517-4FCD-8D5E-ABA52886BCB6}"/>
              </a:ext>
            </a:extLst>
          </p:cNvPr>
          <p:cNvGrpSpPr/>
          <p:nvPr/>
        </p:nvGrpSpPr>
        <p:grpSpPr>
          <a:xfrm>
            <a:off x="9758454" y="500332"/>
            <a:ext cx="1162498" cy="991948"/>
            <a:chOff x="9758454" y="500332"/>
            <a:chExt cx="1162498" cy="991948"/>
          </a:xfrm>
        </p:grpSpPr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D8ED7308-8CE1-47DC-AD1F-B20F2CADE884}"/>
                </a:ext>
              </a:extLst>
            </p:cNvPr>
            <p:cNvGrpSpPr/>
            <p:nvPr/>
          </p:nvGrpSpPr>
          <p:grpSpPr>
            <a:xfrm>
              <a:off x="9929004" y="500332"/>
              <a:ext cx="991948" cy="991948"/>
              <a:chOff x="9929004" y="500332"/>
              <a:chExt cx="991948" cy="991948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2EC57FCE-7038-4DEE-A3E3-C0E9D26E076A}"/>
                  </a:ext>
                </a:extLst>
              </p:cNvPr>
              <p:cNvSpPr/>
              <p:nvPr/>
            </p:nvSpPr>
            <p:spPr>
              <a:xfrm>
                <a:off x="9929004" y="500332"/>
                <a:ext cx="991948" cy="991948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411FE421-8A4E-4C06-9FC1-FE18C546CD0D}"/>
                  </a:ext>
                </a:extLst>
              </p:cNvPr>
              <p:cNvSpPr/>
              <p:nvPr/>
            </p:nvSpPr>
            <p:spPr>
              <a:xfrm>
                <a:off x="10256812" y="672860"/>
                <a:ext cx="655514" cy="655514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D9538021-E840-4503-8E3E-9F9AD23295B2}"/>
                  </a:ext>
                </a:extLst>
              </p:cNvPr>
              <p:cNvSpPr/>
              <p:nvPr/>
            </p:nvSpPr>
            <p:spPr>
              <a:xfrm>
                <a:off x="10501227" y="802256"/>
                <a:ext cx="419725" cy="419725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7D397D2B-1FF4-442D-876E-92EEF9D09161}"/>
                </a:ext>
              </a:extLst>
            </p:cNvPr>
            <p:cNvSpPr txBox="1"/>
            <p:nvPr/>
          </p:nvSpPr>
          <p:spPr>
            <a:xfrm>
              <a:off x="9758454" y="828133"/>
              <a:ext cx="11624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UY" sz="1600" dirty="0">
                  <a:solidFill>
                    <a:srgbClr val="8ABF55"/>
                  </a:solidFill>
                  <a:latin typeface="Arial Rounded MT Bold" panose="020F0704030504030204" pitchFamily="34" charset="0"/>
                </a:rPr>
                <a:t>WWPG 22</a:t>
              </a:r>
            </a:p>
          </p:txBody>
        </p:sp>
      </p:grpSp>
      <p:pic>
        <p:nvPicPr>
          <p:cNvPr id="21" name="Picture 4">
            <a:extLst>
              <a:ext uri="{FF2B5EF4-FFF2-40B4-BE49-F238E27FC236}">
                <a16:creationId xmlns:a16="http://schemas.microsoft.com/office/drawing/2014/main" id="{B708138D-3478-4979-B7D7-387AB4F56D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7" y="1328374"/>
            <a:ext cx="9143910" cy="498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DA99C960-ABDF-4D40-9E12-BE49060E5E39}"/>
              </a:ext>
            </a:extLst>
          </p:cNvPr>
          <p:cNvSpPr txBox="1"/>
          <p:nvPr/>
        </p:nvSpPr>
        <p:spPr>
          <a:xfrm>
            <a:off x="623258" y="6358470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0238" indent="-517525">
              <a:buClr>
                <a:schemeClr val="accent6"/>
              </a:buClr>
              <a:buFont typeface="Calibri" panose="020F0502020204030204" pitchFamily="34" charset="0"/>
              <a:buChar char="①"/>
            </a:pPr>
            <a:r>
              <a:rPr lang="en-US" sz="1800" dirty="0"/>
              <a:t>RNA-seq background</a:t>
            </a:r>
          </a:p>
        </p:txBody>
      </p:sp>
    </p:spTree>
    <p:extLst>
      <p:ext uri="{BB962C8B-B14F-4D97-AF65-F5344CB8AC3E}">
        <p14:creationId xmlns:p14="http://schemas.microsoft.com/office/powerpoint/2010/main" val="115947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270" y="365125"/>
            <a:ext cx="10515600" cy="1325563"/>
          </a:xfr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+mj-lt"/>
                <a:ea typeface="+mn-ea"/>
                <a:cs typeface="+mn-cs"/>
              </a:rPr>
              <a:t>notes on experimental design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C062095-755F-408C-BD2B-E9D6B9E43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44734"/>
            <a:ext cx="5157787" cy="432309"/>
          </a:xfrm>
        </p:spPr>
        <p:txBody>
          <a:bodyPr/>
          <a:lstStyle/>
          <a:p>
            <a:r>
              <a:rPr lang="es-UY" dirty="0" err="1"/>
              <a:t>Replicates</a:t>
            </a:r>
            <a:endParaRPr lang="es-UY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77479" y="1880561"/>
            <a:ext cx="5157787" cy="4364965"/>
          </a:xfrm>
        </p:spPr>
        <p:txBody>
          <a:bodyPr>
            <a:normAutofit lnSpcReduction="10000"/>
          </a:bodyPr>
          <a:lstStyle/>
          <a:p>
            <a:pPr marL="233363" lvl="1"/>
            <a:r>
              <a:rPr lang="en-US" sz="1800" u="sng" dirty="0">
                <a:solidFill>
                  <a:schemeClr val="accent6"/>
                </a:solidFill>
              </a:rPr>
              <a:t>Since generally the idea is quantifying differential expression: </a:t>
            </a:r>
          </a:p>
          <a:p>
            <a:pPr marL="233363" lvl="1"/>
            <a:endParaRPr lang="en-US" sz="1800" u="sng" dirty="0">
              <a:solidFill>
                <a:schemeClr val="accent6"/>
              </a:solidFill>
            </a:endParaRPr>
          </a:p>
          <a:p>
            <a:pPr marL="233363" lvl="1"/>
            <a:endParaRPr lang="en-US" sz="1800" u="sng" dirty="0">
              <a:solidFill>
                <a:schemeClr val="accent6"/>
              </a:solidFill>
            </a:endParaRPr>
          </a:p>
          <a:p>
            <a:pPr marL="233363" lvl="1"/>
            <a:endParaRPr lang="en-US" sz="1800" u="sng" dirty="0">
              <a:solidFill>
                <a:schemeClr val="accent6"/>
              </a:solidFill>
            </a:endParaRPr>
          </a:p>
          <a:p>
            <a:pPr marL="233363" lvl="1"/>
            <a:endParaRPr lang="en-US" sz="1800" u="sng" dirty="0">
              <a:solidFill>
                <a:schemeClr val="accent6"/>
              </a:solidFill>
            </a:endParaRPr>
          </a:p>
          <a:p>
            <a:pPr marL="233363" lvl="1"/>
            <a:endParaRPr lang="en-US" sz="1800" u="sng" dirty="0">
              <a:solidFill>
                <a:schemeClr val="accent6"/>
              </a:solidFill>
            </a:endParaRPr>
          </a:p>
          <a:p>
            <a:pPr marL="233363" lvl="1"/>
            <a:endParaRPr lang="en-US" sz="1800" u="sng" dirty="0">
              <a:solidFill>
                <a:schemeClr val="accent6"/>
              </a:solidFill>
            </a:endParaRPr>
          </a:p>
          <a:p>
            <a:pPr marL="233363" lvl="1"/>
            <a:endParaRPr lang="en-US" sz="1800" dirty="0"/>
          </a:p>
          <a:p>
            <a:pPr marL="233363" lvl="1"/>
            <a:endParaRPr lang="en-US" sz="1800" dirty="0"/>
          </a:p>
          <a:p>
            <a:pPr marL="233363" lvl="1"/>
            <a:r>
              <a:rPr lang="en-US" sz="1800" dirty="0"/>
              <a:t>Relevant biological replicates are key to reliable results </a:t>
            </a:r>
          </a:p>
          <a:p>
            <a:pPr marL="4763" lvl="1" indent="0">
              <a:buNone/>
            </a:pPr>
            <a:endParaRPr lang="en-US" sz="1800" dirty="0"/>
          </a:p>
          <a:p>
            <a:pPr marL="233363" lvl="1"/>
            <a:r>
              <a:rPr lang="en-US" sz="1800" dirty="0"/>
              <a:t>Technical replicates are not generally required, but try to arrange samples on plates to </a:t>
            </a:r>
            <a:r>
              <a:rPr lang="en-US" sz="1800" dirty="0" err="1"/>
              <a:t>minimise</a:t>
            </a:r>
            <a:r>
              <a:rPr lang="en-US" sz="1800" dirty="0"/>
              <a:t> potential problems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B0C8FF4F-8053-465D-AF0C-4024E6F3D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05119"/>
            <a:ext cx="5183188" cy="823912"/>
          </a:xfrm>
        </p:spPr>
        <p:txBody>
          <a:bodyPr/>
          <a:lstStyle/>
          <a:p>
            <a:r>
              <a:rPr lang="en-US" sz="2400" dirty="0"/>
              <a:t>Sequencing depth</a:t>
            </a:r>
          </a:p>
          <a:p>
            <a:endParaRPr lang="es-UY" dirty="0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CBECF647-041A-445F-88AC-D13175FE88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563" y="1792319"/>
            <a:ext cx="5183188" cy="4539471"/>
          </a:xfrm>
        </p:spPr>
        <p:txBody>
          <a:bodyPr>
            <a:noAutofit/>
          </a:bodyPr>
          <a:lstStyle/>
          <a:p>
            <a:pPr marL="233363" lvl="1"/>
            <a:r>
              <a:rPr lang="en-US" sz="1800" u="sng" dirty="0">
                <a:solidFill>
                  <a:schemeClr val="accent6"/>
                </a:solidFill>
              </a:rPr>
              <a:t>How many reads to discover low expression transcripts?</a:t>
            </a:r>
          </a:p>
          <a:p>
            <a:pPr marL="233363" lvl="1"/>
            <a:endParaRPr lang="en-US" sz="1800" u="sng" dirty="0">
              <a:solidFill>
                <a:schemeClr val="accent6"/>
              </a:solidFill>
            </a:endParaRPr>
          </a:p>
          <a:p>
            <a:pPr marL="233363" lvl="1"/>
            <a:endParaRPr lang="en-US" sz="1800" u="sng" dirty="0">
              <a:solidFill>
                <a:schemeClr val="accent6"/>
              </a:solidFill>
            </a:endParaRPr>
          </a:p>
          <a:p>
            <a:pPr marL="233363" lvl="1"/>
            <a:endParaRPr lang="en-US" sz="1800" u="sng" dirty="0">
              <a:solidFill>
                <a:schemeClr val="accent6"/>
              </a:solidFill>
            </a:endParaRPr>
          </a:p>
          <a:p>
            <a:pPr marL="233363" lvl="1"/>
            <a:endParaRPr lang="en-US" sz="1800" u="sng" dirty="0">
              <a:solidFill>
                <a:schemeClr val="accent6"/>
              </a:solidFill>
            </a:endParaRPr>
          </a:p>
          <a:p>
            <a:pPr marL="233363" lvl="1"/>
            <a:endParaRPr lang="en-US" sz="1800" u="sng" dirty="0">
              <a:solidFill>
                <a:schemeClr val="accent6"/>
              </a:solidFill>
            </a:endParaRPr>
          </a:p>
          <a:p>
            <a:pPr marL="233363" lvl="1"/>
            <a:endParaRPr lang="en-US" sz="1800" u="sng" dirty="0">
              <a:solidFill>
                <a:schemeClr val="accent6"/>
              </a:solidFill>
            </a:endParaRPr>
          </a:p>
          <a:p>
            <a:pPr marL="233363" lvl="1"/>
            <a:endParaRPr lang="en-US" sz="1800" u="sng" dirty="0">
              <a:solidFill>
                <a:schemeClr val="accent6"/>
              </a:solidFill>
            </a:endParaRPr>
          </a:p>
          <a:p>
            <a:pPr marL="233363" lvl="1"/>
            <a:r>
              <a:rPr lang="en-US" sz="1800" dirty="0"/>
              <a:t>Increased sequencing depth improves low copy number transcript detection</a:t>
            </a:r>
          </a:p>
          <a:p>
            <a:pPr marL="233363" lvl="1"/>
            <a:endParaRPr lang="en-US" sz="1800" dirty="0"/>
          </a:p>
          <a:p>
            <a:pPr marL="233363" lvl="1"/>
            <a:r>
              <a:rPr lang="en-US" sz="1800" dirty="0"/>
              <a:t>Practical considerations e.g. amount of data on one lane, number of barcodes/tags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282504E2-5492-493E-A37F-2FE6F3246715}"/>
              </a:ext>
            </a:extLst>
          </p:cNvPr>
          <p:cNvGrpSpPr/>
          <p:nvPr/>
        </p:nvGrpSpPr>
        <p:grpSpPr>
          <a:xfrm>
            <a:off x="9758454" y="500332"/>
            <a:ext cx="1162498" cy="991948"/>
            <a:chOff x="9758454" y="500332"/>
            <a:chExt cx="1162498" cy="991948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10050B62-1644-4A76-A3D6-C5C32E128E6C}"/>
                </a:ext>
              </a:extLst>
            </p:cNvPr>
            <p:cNvGrpSpPr/>
            <p:nvPr/>
          </p:nvGrpSpPr>
          <p:grpSpPr>
            <a:xfrm>
              <a:off x="9929004" y="500332"/>
              <a:ext cx="991948" cy="991948"/>
              <a:chOff x="9929004" y="500332"/>
              <a:chExt cx="991948" cy="991948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E073EF55-D0CF-4427-B4EA-33732B5DD1D1}"/>
                  </a:ext>
                </a:extLst>
              </p:cNvPr>
              <p:cNvSpPr/>
              <p:nvPr/>
            </p:nvSpPr>
            <p:spPr>
              <a:xfrm>
                <a:off x="9929004" y="500332"/>
                <a:ext cx="991948" cy="991948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B1C68889-9516-478A-B9BB-DDD80A00BD92}"/>
                  </a:ext>
                </a:extLst>
              </p:cNvPr>
              <p:cNvSpPr/>
              <p:nvPr/>
            </p:nvSpPr>
            <p:spPr>
              <a:xfrm>
                <a:off x="10256812" y="672860"/>
                <a:ext cx="655514" cy="655514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CAFA7C09-85C9-4CF8-AD22-3AB9E9C485D8}"/>
                  </a:ext>
                </a:extLst>
              </p:cNvPr>
              <p:cNvSpPr/>
              <p:nvPr/>
            </p:nvSpPr>
            <p:spPr>
              <a:xfrm>
                <a:off x="10501227" y="802256"/>
                <a:ext cx="419725" cy="419725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7AD4E77-5A6C-4BF7-A3FD-E7C48414869A}"/>
                </a:ext>
              </a:extLst>
            </p:cNvPr>
            <p:cNvSpPr txBox="1"/>
            <p:nvPr/>
          </p:nvSpPr>
          <p:spPr>
            <a:xfrm>
              <a:off x="9758454" y="828133"/>
              <a:ext cx="11624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UY" sz="1600" dirty="0">
                  <a:solidFill>
                    <a:srgbClr val="8ABF55"/>
                  </a:solidFill>
                  <a:latin typeface="Arial Rounded MT Bold" panose="020F0704030504030204" pitchFamily="34" charset="0"/>
                </a:rPr>
                <a:t>WWPG 22</a:t>
              </a:r>
            </a:p>
          </p:txBody>
        </p:sp>
      </p:grpSp>
      <p:pic>
        <p:nvPicPr>
          <p:cNvPr id="18434" name="Picture 2" descr="Experimental design considerations | Introduction to RNA-Seq using  high-performance computing - ARCHIVED">
            <a:extLst>
              <a:ext uri="{FF2B5EF4-FFF2-40B4-BE49-F238E27FC236}">
                <a16:creationId xmlns:a16="http://schemas.microsoft.com/office/drawing/2014/main" id="{B6940CD3-9B23-4C7F-9B20-B4634D6FA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927" y="2594615"/>
            <a:ext cx="3957318" cy="186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Understanding Gene Coverage and Read Depth - YouTube">
            <a:extLst>
              <a:ext uri="{FF2B5EF4-FFF2-40B4-BE49-F238E27FC236}">
                <a16:creationId xmlns:a16="http://schemas.microsoft.com/office/drawing/2014/main" id="{86194D4C-06BF-4985-B485-912E94649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t="12710" r="4977" b="2804"/>
          <a:stretch/>
        </p:blipFill>
        <p:spPr bwMode="auto">
          <a:xfrm>
            <a:off x="6581955" y="3034562"/>
            <a:ext cx="2449902" cy="125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53B19ED-DF61-4EBA-9A25-952A940E8F9F}"/>
              </a:ext>
            </a:extLst>
          </p:cNvPr>
          <p:cNvSpPr txBox="1"/>
          <p:nvPr/>
        </p:nvSpPr>
        <p:spPr>
          <a:xfrm>
            <a:off x="8099305" y="2615281"/>
            <a:ext cx="3935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u="sng" dirty="0"/>
              <a:t># </a:t>
            </a:r>
            <a:r>
              <a:rPr lang="es-UY" u="sng" dirty="0" err="1"/>
              <a:t>reads</a:t>
            </a:r>
            <a:r>
              <a:rPr lang="es-UY" u="sng" dirty="0"/>
              <a:t> * </a:t>
            </a:r>
            <a:r>
              <a:rPr lang="es-UY" u="sng" dirty="0" err="1"/>
              <a:t>read</a:t>
            </a:r>
            <a:r>
              <a:rPr lang="es-UY" u="sng" dirty="0"/>
              <a:t> </a:t>
            </a:r>
            <a:r>
              <a:rPr lang="es-UY" u="sng" dirty="0" err="1"/>
              <a:t>length</a:t>
            </a:r>
            <a:endParaRPr lang="es-UY" u="sng" dirty="0"/>
          </a:p>
          <a:p>
            <a:pPr algn="ctr"/>
            <a:r>
              <a:rPr lang="es-UY" u="sng" dirty="0" err="1"/>
              <a:t>Estimated</a:t>
            </a:r>
            <a:r>
              <a:rPr lang="es-UY" u="sng" dirty="0"/>
              <a:t> </a:t>
            </a:r>
            <a:r>
              <a:rPr lang="es-UY" u="sng" dirty="0" err="1"/>
              <a:t>length</a:t>
            </a:r>
            <a:r>
              <a:rPr lang="es-UY" u="sng" dirty="0"/>
              <a:t> </a:t>
            </a:r>
            <a:r>
              <a:rPr lang="es-UY" u="sng" dirty="0" err="1"/>
              <a:t>of</a:t>
            </a:r>
            <a:r>
              <a:rPr lang="es-UY" u="sng" dirty="0"/>
              <a:t> </a:t>
            </a:r>
            <a:r>
              <a:rPr lang="es-UY" u="sng" dirty="0" err="1"/>
              <a:t>exome</a:t>
            </a:r>
            <a:endParaRPr lang="es-UY" u="sng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9A2061D-5FB3-44CE-86CB-45D0AB231F66}"/>
              </a:ext>
            </a:extLst>
          </p:cNvPr>
          <p:cNvSpPr txBox="1"/>
          <p:nvPr/>
        </p:nvSpPr>
        <p:spPr>
          <a:xfrm>
            <a:off x="623258" y="6358470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0238" indent="-517525">
              <a:buClr>
                <a:schemeClr val="accent6"/>
              </a:buClr>
              <a:buFont typeface="Calibri" panose="020F0502020204030204" pitchFamily="34" charset="0"/>
              <a:buChar char="①"/>
            </a:pPr>
            <a:r>
              <a:rPr lang="en-US" sz="1800" dirty="0"/>
              <a:t>RNA-seq background</a:t>
            </a:r>
          </a:p>
        </p:txBody>
      </p:sp>
    </p:spTree>
    <p:extLst>
      <p:ext uri="{BB962C8B-B14F-4D97-AF65-F5344CB8AC3E}">
        <p14:creationId xmlns:p14="http://schemas.microsoft.com/office/powerpoint/2010/main" val="1929171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D571745-3E29-42DC-881D-0DCCC9F54C3D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s-UY" sz="3600" b="1" dirty="0" err="1">
                <a:solidFill>
                  <a:schemeClr val="accent6"/>
                </a:solidFill>
                <a:latin typeface="+mj-lt"/>
                <a:ea typeface="+mn-ea"/>
                <a:cs typeface="+mn-cs"/>
              </a:rPr>
              <a:t>RNAseq</a:t>
            </a:r>
            <a:r>
              <a:rPr lang="es-UY" sz="3600" b="1" dirty="0">
                <a:solidFill>
                  <a:schemeClr val="accent6"/>
                </a:solidFill>
                <a:latin typeface="+mj-lt"/>
                <a:ea typeface="+mn-ea"/>
                <a:cs typeface="+mn-cs"/>
              </a:rPr>
              <a:t> </a:t>
            </a:r>
            <a:r>
              <a:rPr lang="es-UY" sz="3600" b="1" dirty="0" err="1">
                <a:solidFill>
                  <a:schemeClr val="accent6"/>
                </a:solidFill>
                <a:latin typeface="+mj-lt"/>
                <a:ea typeface="+mn-ea"/>
                <a:cs typeface="+mn-cs"/>
              </a:rPr>
              <a:t>analysis</a:t>
            </a:r>
            <a:r>
              <a:rPr lang="es-UY" sz="3600" b="1" dirty="0">
                <a:solidFill>
                  <a:schemeClr val="accent6"/>
                </a:solidFill>
                <a:latin typeface="+mj-lt"/>
                <a:ea typeface="+mn-ea"/>
                <a:cs typeface="+mn-cs"/>
              </a:rPr>
              <a:t> </a:t>
            </a:r>
            <a:r>
              <a:rPr lang="es-UY" sz="3600" b="1" dirty="0" err="1">
                <a:solidFill>
                  <a:schemeClr val="accent6"/>
                </a:solidFill>
                <a:latin typeface="+mj-lt"/>
                <a:ea typeface="+mn-ea"/>
                <a:cs typeface="+mn-cs"/>
              </a:rPr>
              <a:t>strategies</a:t>
            </a:r>
            <a:endParaRPr lang="es-UY" sz="3600" b="1" dirty="0">
              <a:solidFill>
                <a:schemeClr val="accent6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FB4CC47-579C-4790-9EA4-5C9EB20624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4" r="58836" b="49006"/>
          <a:stretch/>
        </p:blipFill>
        <p:spPr bwMode="auto">
          <a:xfrm>
            <a:off x="491705" y="2096219"/>
            <a:ext cx="3416061" cy="204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BBEACE7F-ADCF-459B-81FA-11C6173ED41F}"/>
              </a:ext>
            </a:extLst>
          </p:cNvPr>
          <p:cNvGrpSpPr/>
          <p:nvPr/>
        </p:nvGrpSpPr>
        <p:grpSpPr>
          <a:xfrm>
            <a:off x="9758454" y="500332"/>
            <a:ext cx="1162498" cy="991948"/>
            <a:chOff x="9758454" y="500332"/>
            <a:chExt cx="1162498" cy="991948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1326F108-0039-438D-BE4C-6D777064C1F6}"/>
                </a:ext>
              </a:extLst>
            </p:cNvPr>
            <p:cNvGrpSpPr/>
            <p:nvPr/>
          </p:nvGrpSpPr>
          <p:grpSpPr>
            <a:xfrm>
              <a:off x="9929004" y="500332"/>
              <a:ext cx="991948" cy="991948"/>
              <a:chOff x="9929004" y="500332"/>
              <a:chExt cx="991948" cy="991948"/>
            </a:xfrm>
          </p:grpSpPr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82FAAF25-2287-4665-834F-EC042437E07D}"/>
                  </a:ext>
                </a:extLst>
              </p:cNvPr>
              <p:cNvSpPr/>
              <p:nvPr/>
            </p:nvSpPr>
            <p:spPr>
              <a:xfrm>
                <a:off x="9929004" y="500332"/>
                <a:ext cx="991948" cy="991948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21FD0E0E-682F-478E-A43A-8B70BB4592F7}"/>
                  </a:ext>
                </a:extLst>
              </p:cNvPr>
              <p:cNvSpPr/>
              <p:nvPr/>
            </p:nvSpPr>
            <p:spPr>
              <a:xfrm>
                <a:off x="10256812" y="672860"/>
                <a:ext cx="655514" cy="655514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80A2D390-B16A-4524-9C8B-144144ECCA91}"/>
                  </a:ext>
                </a:extLst>
              </p:cNvPr>
              <p:cNvSpPr/>
              <p:nvPr/>
            </p:nvSpPr>
            <p:spPr>
              <a:xfrm>
                <a:off x="10501227" y="802256"/>
                <a:ext cx="419725" cy="419725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3C524F42-CD24-45D3-8B64-ABD64C362ED6}"/>
                </a:ext>
              </a:extLst>
            </p:cNvPr>
            <p:cNvSpPr txBox="1"/>
            <p:nvPr/>
          </p:nvSpPr>
          <p:spPr>
            <a:xfrm>
              <a:off x="9758454" y="828133"/>
              <a:ext cx="11624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UY" sz="1600" dirty="0">
                  <a:solidFill>
                    <a:srgbClr val="8ABF55"/>
                  </a:solidFill>
                  <a:latin typeface="Arial Rounded MT Bold" panose="020F0704030504030204" pitchFamily="34" charset="0"/>
                </a:rPr>
                <a:t>WWPG 22</a:t>
              </a:r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2BB53C20-944B-45E6-9294-6E24217DA299}"/>
              </a:ext>
            </a:extLst>
          </p:cNvPr>
          <p:cNvSpPr txBox="1"/>
          <p:nvPr/>
        </p:nvSpPr>
        <p:spPr>
          <a:xfrm>
            <a:off x="405441" y="4405001"/>
            <a:ext cx="4589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No </a:t>
            </a:r>
            <a:r>
              <a:rPr lang="es-UY" dirty="0" err="1"/>
              <a:t>reference</a:t>
            </a:r>
            <a:r>
              <a:rPr lang="es-UY" dirty="0"/>
              <a:t> </a:t>
            </a:r>
            <a:r>
              <a:rPr lang="es-UY" dirty="0" err="1"/>
              <a:t>genome</a:t>
            </a:r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 err="1"/>
              <a:t>To</a:t>
            </a:r>
            <a:r>
              <a:rPr lang="es-UY" dirty="0"/>
              <a:t> </a:t>
            </a:r>
            <a:r>
              <a:rPr lang="es-UY" dirty="0" err="1"/>
              <a:t>identify</a:t>
            </a:r>
            <a:r>
              <a:rPr lang="es-UY" dirty="0"/>
              <a:t> novel </a:t>
            </a:r>
            <a:r>
              <a:rPr lang="es-UY" dirty="0" err="1"/>
              <a:t>transcripts</a:t>
            </a:r>
            <a:r>
              <a:rPr lang="es-UY" dirty="0"/>
              <a:t>/</a:t>
            </a:r>
            <a:r>
              <a:rPr lang="es-UY" dirty="0" err="1"/>
              <a:t>isoforms</a:t>
            </a:r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 err="1"/>
              <a:t>Identify</a:t>
            </a:r>
            <a:r>
              <a:rPr lang="es-UY" dirty="0"/>
              <a:t> </a:t>
            </a:r>
            <a:r>
              <a:rPr lang="es-UY" dirty="0" err="1"/>
              <a:t>fusion</a:t>
            </a:r>
            <a:r>
              <a:rPr lang="es-UY" dirty="0"/>
              <a:t> </a:t>
            </a:r>
            <a:r>
              <a:rPr lang="es-UY" dirty="0" err="1"/>
              <a:t>reads</a:t>
            </a:r>
            <a:endParaRPr lang="es-UY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6946935-5207-4437-B7D9-5DA269A64DF8}"/>
              </a:ext>
            </a:extLst>
          </p:cNvPr>
          <p:cNvSpPr txBox="1"/>
          <p:nvPr/>
        </p:nvSpPr>
        <p:spPr>
          <a:xfrm>
            <a:off x="4172310" y="5097457"/>
            <a:ext cx="4589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 err="1"/>
              <a:t>Identify</a:t>
            </a:r>
            <a:r>
              <a:rPr lang="es-UY" dirty="0"/>
              <a:t> novel </a:t>
            </a:r>
            <a:r>
              <a:rPr lang="es-UY" dirty="0" err="1"/>
              <a:t>transcripts</a:t>
            </a:r>
            <a:r>
              <a:rPr lang="es-UY" dirty="0"/>
              <a:t>/</a:t>
            </a:r>
            <a:r>
              <a:rPr lang="es-UY" dirty="0" err="1"/>
              <a:t>isoforms</a:t>
            </a:r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 err="1"/>
              <a:t>Update</a:t>
            </a:r>
            <a:r>
              <a:rPr lang="es-UY" dirty="0"/>
              <a:t> genoma </a:t>
            </a:r>
            <a:r>
              <a:rPr lang="es-UY" dirty="0" err="1"/>
              <a:t>annotation</a:t>
            </a:r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 err="1"/>
              <a:t>Differential</a:t>
            </a:r>
            <a:r>
              <a:rPr lang="es-UY" dirty="0"/>
              <a:t> </a:t>
            </a:r>
            <a:r>
              <a:rPr lang="es-UY" dirty="0" err="1"/>
              <a:t>expression</a:t>
            </a:r>
            <a:endParaRPr lang="es-UY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AEE8A5F-9DDE-4732-94C2-96A9DFA5DCEB}"/>
              </a:ext>
            </a:extLst>
          </p:cNvPr>
          <p:cNvSpPr txBox="1"/>
          <p:nvPr/>
        </p:nvSpPr>
        <p:spPr>
          <a:xfrm>
            <a:off x="8117367" y="4597786"/>
            <a:ext cx="4589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 err="1"/>
              <a:t>Quantify</a:t>
            </a:r>
            <a:r>
              <a:rPr lang="es-UY" dirty="0"/>
              <a:t> </a:t>
            </a:r>
            <a:r>
              <a:rPr lang="es-UY" dirty="0" err="1"/>
              <a:t>differential</a:t>
            </a:r>
            <a:r>
              <a:rPr lang="es-UY" dirty="0"/>
              <a:t> </a:t>
            </a:r>
            <a:r>
              <a:rPr lang="es-UY" dirty="0" err="1"/>
              <a:t>expression</a:t>
            </a:r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 err="1"/>
              <a:t>Faster</a:t>
            </a:r>
            <a:r>
              <a:rPr lang="es-UY" dirty="0"/>
              <a:t> cause </a:t>
            </a:r>
            <a:r>
              <a:rPr lang="es-UY" dirty="0" err="1"/>
              <a:t>less</a:t>
            </a:r>
            <a:r>
              <a:rPr lang="es-UY" dirty="0"/>
              <a:t> target </a:t>
            </a:r>
            <a:r>
              <a:rPr lang="es-UY" dirty="0" err="1"/>
              <a:t>sequences</a:t>
            </a:r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 err="1"/>
              <a:t>Improved</a:t>
            </a:r>
            <a:r>
              <a:rPr lang="es-UY" dirty="0"/>
              <a:t> </a:t>
            </a:r>
            <a:r>
              <a:rPr lang="es-UY" dirty="0" err="1"/>
              <a:t>algorithms</a:t>
            </a:r>
            <a:endParaRPr lang="es-UY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AE0D3AA-4967-4986-BAB0-D5D2E25DA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2" t="53165" r="32606" b="9552"/>
          <a:stretch/>
        </p:blipFill>
        <p:spPr bwMode="auto">
          <a:xfrm>
            <a:off x="4373591" y="2084495"/>
            <a:ext cx="3433313" cy="232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9D99BB7B-CF67-4146-9803-1F8667200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5" t="17150" r="4386" b="45662"/>
          <a:stretch/>
        </p:blipFill>
        <p:spPr bwMode="auto">
          <a:xfrm>
            <a:off x="8281357" y="2001329"/>
            <a:ext cx="3536831" cy="23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95C1ACD7-5E7D-4416-81B2-5A9AA4980EA5}"/>
              </a:ext>
            </a:extLst>
          </p:cNvPr>
          <p:cNvSpPr txBox="1"/>
          <p:nvPr/>
        </p:nvSpPr>
        <p:spPr>
          <a:xfrm>
            <a:off x="623258" y="6358470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0238" indent="-517525">
              <a:buClr>
                <a:schemeClr val="accent6"/>
              </a:buClr>
              <a:buFont typeface="Calibri" panose="020F0502020204030204" pitchFamily="34" charset="0"/>
              <a:buChar char="①"/>
            </a:pPr>
            <a:r>
              <a:rPr lang="en-US" sz="1800" dirty="0"/>
              <a:t>RNA-seq background</a:t>
            </a:r>
          </a:p>
        </p:txBody>
      </p:sp>
    </p:spTree>
    <p:extLst>
      <p:ext uri="{BB962C8B-B14F-4D97-AF65-F5344CB8AC3E}">
        <p14:creationId xmlns:p14="http://schemas.microsoft.com/office/powerpoint/2010/main" val="2363233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219FAD-0E22-4D8C-87EB-E96B67CAE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UY"/>
          </a:p>
        </p:txBody>
      </p:sp>
      <p:pic>
        <p:nvPicPr>
          <p:cNvPr id="7" name="Picture 2" descr="Fig. 2">
            <a:extLst>
              <a:ext uri="{FF2B5EF4-FFF2-40B4-BE49-F238E27FC236}">
                <a16:creationId xmlns:a16="http://schemas.microsoft.com/office/drawing/2014/main" id="{06ABE64B-092D-4EC7-B83D-C31B449C39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762" y="1825625"/>
            <a:ext cx="74844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F9229684-66CA-4722-B803-BE8E20BFDE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UY" sz="3600" b="1">
                <a:solidFill>
                  <a:schemeClr val="accent6"/>
                </a:solidFill>
                <a:latin typeface="+mj-lt"/>
              </a:rPr>
              <a:t>RNAseq analysis strategies</a:t>
            </a:r>
            <a:endParaRPr lang="es-UY" sz="3600" b="1" dirty="0">
              <a:solidFill>
                <a:schemeClr val="accent6"/>
              </a:solidFill>
              <a:latin typeface="+mj-lt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4873189A-D76A-4DAD-B31F-46236604F265}"/>
              </a:ext>
            </a:extLst>
          </p:cNvPr>
          <p:cNvGrpSpPr/>
          <p:nvPr/>
        </p:nvGrpSpPr>
        <p:grpSpPr>
          <a:xfrm>
            <a:off x="9758454" y="500332"/>
            <a:ext cx="1162498" cy="991948"/>
            <a:chOff x="9758454" y="500332"/>
            <a:chExt cx="1162498" cy="991948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43CBA447-698D-4C37-81BB-6039ADA81348}"/>
                </a:ext>
              </a:extLst>
            </p:cNvPr>
            <p:cNvGrpSpPr/>
            <p:nvPr/>
          </p:nvGrpSpPr>
          <p:grpSpPr>
            <a:xfrm>
              <a:off x="9929004" y="500332"/>
              <a:ext cx="991948" cy="991948"/>
              <a:chOff x="9929004" y="500332"/>
              <a:chExt cx="991948" cy="991948"/>
            </a:xfrm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1A4EAD91-B63A-4CF9-9153-352C6C6ED6E3}"/>
                  </a:ext>
                </a:extLst>
              </p:cNvPr>
              <p:cNvSpPr/>
              <p:nvPr/>
            </p:nvSpPr>
            <p:spPr>
              <a:xfrm>
                <a:off x="9929004" y="500332"/>
                <a:ext cx="991948" cy="991948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92D32007-EBAB-4914-86A7-2E262F434B10}"/>
                  </a:ext>
                </a:extLst>
              </p:cNvPr>
              <p:cNvSpPr/>
              <p:nvPr/>
            </p:nvSpPr>
            <p:spPr>
              <a:xfrm>
                <a:off x="10256812" y="672860"/>
                <a:ext cx="655514" cy="655514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E0D20330-EB55-457C-B64A-6C328EC992BD}"/>
                  </a:ext>
                </a:extLst>
              </p:cNvPr>
              <p:cNvSpPr/>
              <p:nvPr/>
            </p:nvSpPr>
            <p:spPr>
              <a:xfrm>
                <a:off x="10501227" y="802256"/>
                <a:ext cx="419725" cy="419725"/>
              </a:xfrm>
              <a:prstGeom prst="ellipse">
                <a:avLst/>
              </a:prstGeom>
              <a:noFill/>
              <a:ln w="19050">
                <a:solidFill>
                  <a:srgbClr val="8ABF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BFEDEDA4-F9AF-4BBF-B8D4-EC4A50F9A346}"/>
                </a:ext>
              </a:extLst>
            </p:cNvPr>
            <p:cNvSpPr txBox="1"/>
            <p:nvPr/>
          </p:nvSpPr>
          <p:spPr>
            <a:xfrm>
              <a:off x="9758454" y="828133"/>
              <a:ext cx="11624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UY" sz="1600" dirty="0">
                  <a:solidFill>
                    <a:srgbClr val="8ABF55"/>
                  </a:solidFill>
                  <a:latin typeface="Arial Rounded MT Bold" panose="020F0704030504030204" pitchFamily="34" charset="0"/>
                </a:rPr>
                <a:t>WWPG 22</a:t>
              </a:r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EF6D55A-3AB3-407F-A300-9CD378773C02}"/>
              </a:ext>
            </a:extLst>
          </p:cNvPr>
          <p:cNvSpPr txBox="1"/>
          <p:nvPr/>
        </p:nvSpPr>
        <p:spPr>
          <a:xfrm>
            <a:off x="390344" y="6461510"/>
            <a:ext cx="7382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0238" indent="-517525">
              <a:buClr>
                <a:schemeClr val="accent6"/>
              </a:buClr>
              <a:buFont typeface="Calibri" panose="020F0502020204030204" pitchFamily="34" charset="0"/>
              <a:buChar char="③"/>
            </a:pPr>
            <a:r>
              <a:rPr lang="en-US" sz="1800" dirty="0"/>
              <a:t>Mapping to the transcriptome and counting reads (</a:t>
            </a:r>
            <a:r>
              <a:rPr lang="en-US" sz="1800" i="1" dirty="0" err="1"/>
              <a:t>Kallisto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14486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19346</TotalTime>
  <Words>2020</Words>
  <Application>Microsoft Office PowerPoint</Application>
  <PresentationFormat>Panorámica</PresentationFormat>
  <Paragraphs>259</Paragraphs>
  <Slides>21</Slides>
  <Notes>10</Notes>
  <HiddenSlides>1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21</vt:i4>
      </vt:variant>
    </vt:vector>
  </HeadingPairs>
  <TitlesOfParts>
    <vt:vector size="30" baseType="lpstr">
      <vt:lpstr>-apple-system</vt:lpstr>
      <vt:lpstr>Arial</vt:lpstr>
      <vt:lpstr>Arial Rounded MT Bold</vt:lpstr>
      <vt:lpstr>Calibri</vt:lpstr>
      <vt:lpstr>Calibri Light</vt:lpstr>
      <vt:lpstr>IBM Plex Sans</vt:lpstr>
      <vt:lpstr>Office Theme</vt:lpstr>
      <vt:lpstr>Document</vt:lpstr>
      <vt:lpstr>Equation</vt:lpstr>
      <vt:lpstr>Module 6 Transcriptome analysis using RNA-seq</vt:lpstr>
      <vt:lpstr>outline</vt:lpstr>
      <vt:lpstr>Different cells express different genes</vt:lpstr>
      <vt:lpstr>Gene expression</vt:lpstr>
      <vt:lpstr>Approaches to measure RNA abundance</vt:lpstr>
      <vt:lpstr>RNA sequencing</vt:lpstr>
      <vt:lpstr>notes on experimental design</vt:lpstr>
      <vt:lpstr>RNAseq analysis strategies</vt:lpstr>
      <vt:lpstr>Presentación de PowerPoint</vt:lpstr>
      <vt:lpstr>Mapping RNA-seq reads to the genome (HISAT2)</vt:lpstr>
      <vt:lpstr>Visualizing on Artemis</vt:lpstr>
      <vt:lpstr>Visualizing on Artemis</vt:lpstr>
      <vt:lpstr>Visualizing on Artemis</vt:lpstr>
      <vt:lpstr>Normalization</vt:lpstr>
      <vt:lpstr>Mapping to the transcriptome &amp; counting reads (Kallisto)</vt:lpstr>
      <vt:lpstr> Differential expression (Sleuth)</vt:lpstr>
      <vt:lpstr>Fold Change &amp; adjusted p value</vt:lpstr>
      <vt:lpstr>QC with Sleuth</vt:lpstr>
      <vt:lpstr>What to do with a gene list</vt:lpstr>
      <vt:lpstr>Today´s exercises</vt:lpstr>
      <vt:lpstr> Tools for differential expression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Expression using RNA-seq</dc:title>
  <dc:creator>Adam Reid</dc:creator>
  <cp:lastModifiedBy>Jose Tort</cp:lastModifiedBy>
  <cp:revision>44</cp:revision>
  <dcterms:created xsi:type="dcterms:W3CDTF">2016-10-20T08:35:45Z</dcterms:created>
  <dcterms:modified xsi:type="dcterms:W3CDTF">2022-02-10T17:46:33Z</dcterms:modified>
</cp:coreProperties>
</file>